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69" r:id="rId5"/>
    <p:sldId id="258" r:id="rId6"/>
    <p:sldId id="259" r:id="rId7"/>
    <p:sldId id="273" r:id="rId8"/>
    <p:sldId id="261" r:id="rId9"/>
    <p:sldId id="274" r:id="rId10"/>
    <p:sldId id="263" r:id="rId11"/>
    <p:sldId id="275" r:id="rId12"/>
    <p:sldId id="265" r:id="rId13"/>
    <p:sldId id="260" r:id="rId14"/>
    <p:sldId id="268" r:id="rId15"/>
    <p:sldId id="272" r:id="rId16"/>
    <p:sldId id="266" r:id="rId17"/>
    <p:sldId id="267" r:id="rId18"/>
    <p:sldId id="277" r:id="rId19"/>
    <p:sldId id="270" r:id="rId20"/>
    <p:sldId id="276" r:id="rId2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353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-846" y="-10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BAE7584-BBE5-4EBC-AFBB-E0EA48BC3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402FC96E-2C70-4D57-89CE-2E247BDC5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="" xmlns:a16="http://schemas.microsoft.com/office/drawing/2014/main" id="{97C0AF42-ED42-48F1-961F-C394A881C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B25B-3918-4C01-98F8-E651CE3E0646}" type="datetimeFigureOut">
              <a:rPr lang="sk-SK" smtClean="0"/>
              <a:pPr/>
              <a:t>27. 10. 2020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="" xmlns:a16="http://schemas.microsoft.com/office/drawing/2014/main" id="{63E329F5-EBA4-4B7C-B262-8FA16FBD4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="" xmlns:a16="http://schemas.microsoft.com/office/drawing/2014/main" id="{8C1EC872-9CEE-4CBF-804E-0A49E89A1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E846-A442-4AC0-8266-65BCDC28667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4681904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022E0D6-DFD5-43B8-A91F-CF6697895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="" xmlns:a16="http://schemas.microsoft.com/office/drawing/2014/main" id="{C60A1CC9-C471-427E-B9DD-93D1D25D6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="" xmlns:a16="http://schemas.microsoft.com/office/drawing/2014/main" id="{7B19B8E6-2234-43D7-BC41-C013C7F7D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B25B-3918-4C01-98F8-E651CE3E0646}" type="datetimeFigureOut">
              <a:rPr lang="sk-SK" smtClean="0"/>
              <a:pPr/>
              <a:t>27. 10. 2020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="" xmlns:a16="http://schemas.microsoft.com/office/drawing/2014/main" id="{F122EB65-6D58-47F1-99FE-1879B86C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="" xmlns:a16="http://schemas.microsoft.com/office/drawing/2014/main" id="{1B15CD50-1314-42D5-8F7D-470BC828A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E846-A442-4AC0-8266-65BCDC28667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1441670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="" xmlns:a16="http://schemas.microsoft.com/office/drawing/2014/main" id="{03FFDB52-E64A-4625-8B3E-F49D3FDF3E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="" xmlns:a16="http://schemas.microsoft.com/office/drawing/2014/main" id="{8A6E5940-7DBB-4CEC-9B00-C03EE4508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="" xmlns:a16="http://schemas.microsoft.com/office/drawing/2014/main" id="{6C212783-D4AB-4BF4-BE7A-7F66CD849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B25B-3918-4C01-98F8-E651CE3E0646}" type="datetimeFigureOut">
              <a:rPr lang="sk-SK" smtClean="0"/>
              <a:pPr/>
              <a:t>27. 10. 2020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="" xmlns:a16="http://schemas.microsoft.com/office/drawing/2014/main" id="{36EB9196-668E-482A-9B62-D67D5C515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="" xmlns:a16="http://schemas.microsoft.com/office/drawing/2014/main" id="{BA412494-96CB-4F05-A43E-3CEEEBA7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E846-A442-4AC0-8266-65BCDC28667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8357775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64A4CE0-1973-4929-BE71-11CFC497E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BB8DAA1B-67DE-4B56-920F-93867A97C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="" xmlns:a16="http://schemas.microsoft.com/office/drawing/2014/main" id="{4FF33DB3-26CD-4C33-8D3E-CEC5F8B0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B25B-3918-4C01-98F8-E651CE3E0646}" type="datetimeFigureOut">
              <a:rPr lang="sk-SK" smtClean="0"/>
              <a:pPr/>
              <a:t>27. 10. 2020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="" xmlns:a16="http://schemas.microsoft.com/office/drawing/2014/main" id="{2106ABF5-A0B5-43E8-A36B-03D3FA11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="" xmlns:a16="http://schemas.microsoft.com/office/drawing/2014/main" id="{EE0E8D45-DE14-4E8B-A6E8-D6FFE556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E846-A442-4AC0-8266-65BCDC28667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581154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777F761-0459-4CDF-B025-41C8C242C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="" xmlns:a16="http://schemas.microsoft.com/office/drawing/2014/main" id="{9048BEB6-5883-408D-8C8D-670EDC27B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="" xmlns:a16="http://schemas.microsoft.com/office/drawing/2014/main" id="{4D508117-415B-451F-9481-7039F6D44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B25B-3918-4C01-98F8-E651CE3E0646}" type="datetimeFigureOut">
              <a:rPr lang="sk-SK" smtClean="0"/>
              <a:pPr/>
              <a:t>27. 10. 2020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="" xmlns:a16="http://schemas.microsoft.com/office/drawing/2014/main" id="{1F12E696-A211-40C3-8F99-92D4D2844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="" xmlns:a16="http://schemas.microsoft.com/office/drawing/2014/main" id="{557C63AF-4DB3-4749-B931-1C23DC55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E846-A442-4AC0-8266-65BCDC28667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905211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8D86182-3BEC-4E84-9144-FAAD2C590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8B9E6F31-77ED-45D8-90D9-C51142C368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="" xmlns:a16="http://schemas.microsoft.com/office/drawing/2014/main" id="{FD791A14-B9AC-4176-B6AA-0CF5A3873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="" xmlns:a16="http://schemas.microsoft.com/office/drawing/2014/main" id="{83C6E0F8-B10E-44E7-A07C-77687FE90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B25B-3918-4C01-98F8-E651CE3E0646}" type="datetimeFigureOut">
              <a:rPr lang="sk-SK" smtClean="0"/>
              <a:pPr/>
              <a:t>27. 10. 2020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="" xmlns:a16="http://schemas.microsoft.com/office/drawing/2014/main" id="{51A9FE11-BB2B-43F3-90F2-CA804BA3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="" xmlns:a16="http://schemas.microsoft.com/office/drawing/2014/main" id="{99B58B38-40B5-4364-A934-F0EBE8F69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E846-A442-4AC0-8266-65BCDC28667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8470724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ECA3317-A6FB-4C48-A5D5-410C500BA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="" xmlns:a16="http://schemas.microsoft.com/office/drawing/2014/main" id="{57F87C98-1AFA-4F58-9ABC-4CA603102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="" xmlns:a16="http://schemas.microsoft.com/office/drawing/2014/main" id="{CC92C853-6504-4C9B-8316-A288BCABD5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="" xmlns:a16="http://schemas.microsoft.com/office/drawing/2014/main" id="{D894C54C-C18E-4479-81F0-D6AB77C461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="" xmlns:a16="http://schemas.microsoft.com/office/drawing/2014/main" id="{1A3578C2-1990-4A71-AD5F-230A0BC234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="" xmlns:a16="http://schemas.microsoft.com/office/drawing/2014/main" id="{18D4B7C2-8D91-4CB1-A930-F9DF960C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B25B-3918-4C01-98F8-E651CE3E0646}" type="datetimeFigureOut">
              <a:rPr lang="sk-SK" smtClean="0"/>
              <a:pPr/>
              <a:t>27. 10. 2020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="" xmlns:a16="http://schemas.microsoft.com/office/drawing/2014/main" id="{5C517EF6-D760-4DAF-8CA5-0BBF6D725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="" xmlns:a16="http://schemas.microsoft.com/office/drawing/2014/main" id="{2AE4ADBB-5D47-4B73-8EC5-93D60DB33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E846-A442-4AC0-8266-65BCDC28667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3574876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26DC695-1D08-47A9-AE98-E7F3F8180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="" xmlns:a16="http://schemas.microsoft.com/office/drawing/2014/main" id="{8E5DB898-B273-4265-956B-765FEB00E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B25B-3918-4C01-98F8-E651CE3E0646}" type="datetimeFigureOut">
              <a:rPr lang="sk-SK" smtClean="0"/>
              <a:pPr/>
              <a:t>27. 10. 2020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="" xmlns:a16="http://schemas.microsoft.com/office/drawing/2014/main" id="{D0489EA3-29C4-4889-AF71-2AE905C2A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="" xmlns:a16="http://schemas.microsoft.com/office/drawing/2014/main" id="{48CF267C-5892-4E8A-B626-24A5C2D10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E846-A442-4AC0-8266-65BCDC28667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2558224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="" xmlns:a16="http://schemas.microsoft.com/office/drawing/2014/main" id="{295D70EC-9FE2-4DCD-9395-8A76F8482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B25B-3918-4C01-98F8-E651CE3E0646}" type="datetimeFigureOut">
              <a:rPr lang="sk-SK" smtClean="0"/>
              <a:pPr/>
              <a:t>27. 10. 2020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="" xmlns:a16="http://schemas.microsoft.com/office/drawing/2014/main" id="{8CAD92FB-4179-4BF9-9630-DBA1327EE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="" xmlns:a16="http://schemas.microsoft.com/office/drawing/2014/main" id="{E8BB43F6-F00E-4F22-8BC4-2EC53E09B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E846-A442-4AC0-8266-65BCDC28667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7296177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ABC7F3A-CCD5-40B0-BE40-D20BB14EA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C2EE91C4-675C-426C-A1EC-E0DDA4AB3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="" xmlns:a16="http://schemas.microsoft.com/office/drawing/2014/main" id="{1557557B-341C-433B-B68F-EA0D98D92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="" xmlns:a16="http://schemas.microsoft.com/office/drawing/2014/main" id="{D13E233D-6D79-4E4E-A603-B91BE9D7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B25B-3918-4C01-98F8-E651CE3E0646}" type="datetimeFigureOut">
              <a:rPr lang="sk-SK" smtClean="0"/>
              <a:pPr/>
              <a:t>27. 10. 2020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="" xmlns:a16="http://schemas.microsoft.com/office/drawing/2014/main" id="{DA400C96-7474-46D8-A92C-C55EC106E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="" xmlns:a16="http://schemas.microsoft.com/office/drawing/2014/main" id="{91B6C515-8D9A-4F54-A5E2-3DBC83836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E846-A442-4AC0-8266-65BCDC28667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2495444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F381C4F-4999-49F0-8B4C-088D24DC1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="" xmlns:a16="http://schemas.microsoft.com/office/drawing/2014/main" id="{73786EC9-C20B-47E2-AAC6-2D9412A0DC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="" xmlns:a16="http://schemas.microsoft.com/office/drawing/2014/main" id="{82AB74F4-34FF-403D-8A1A-61007344D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="" xmlns:a16="http://schemas.microsoft.com/office/drawing/2014/main" id="{BD423DDC-5ECC-404B-9F1D-AA463191A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B25B-3918-4C01-98F8-E651CE3E0646}" type="datetimeFigureOut">
              <a:rPr lang="sk-SK" smtClean="0"/>
              <a:pPr/>
              <a:t>27. 10. 2020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="" xmlns:a16="http://schemas.microsoft.com/office/drawing/2014/main" id="{4DD2DA6D-AE5D-453A-A706-BE6FCBB85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="" xmlns:a16="http://schemas.microsoft.com/office/drawing/2014/main" id="{45B27DF0-2081-4C5A-B760-678BFA33A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E846-A442-4AC0-8266-65BCDC28667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8891233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="" xmlns:a16="http://schemas.microsoft.com/office/drawing/2014/main" id="{C63E96EB-20E2-4AB1-8E57-4FB1BCCB8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="" xmlns:a16="http://schemas.microsoft.com/office/drawing/2014/main" id="{C1DFA82D-7FB9-48F5-8CE1-195393959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="" xmlns:a16="http://schemas.microsoft.com/office/drawing/2014/main" id="{0B8DBDE5-26A1-4D5D-A45F-403C5AA7A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9B25B-3918-4C01-98F8-E651CE3E0646}" type="datetimeFigureOut">
              <a:rPr lang="sk-SK" smtClean="0"/>
              <a:pPr/>
              <a:t>27. 10. 2020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="" xmlns:a16="http://schemas.microsoft.com/office/drawing/2014/main" id="{C6C7FF65-1A2E-4EB2-AECD-28C51E592D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="" xmlns:a16="http://schemas.microsoft.com/office/drawing/2014/main" id="{65378D4F-B7FE-4AA6-AA4B-7D673DC3E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8E846-A442-4AC0-8266-65BCDC28667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245100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2.jpeg"/><Relationship Id="rId7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17.jpeg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8.jpeg"/><Relationship Id="rId7" Type="http://schemas.openxmlformats.org/officeDocument/2006/relationships/image" Target="../media/image13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26.jpeg"/><Relationship Id="rId5" Type="http://schemas.openxmlformats.org/officeDocument/2006/relationships/image" Target="../media/image21.gif"/><Relationship Id="rId10" Type="http://schemas.openxmlformats.org/officeDocument/2006/relationships/image" Target="../media/image25.jpeg"/><Relationship Id="rId4" Type="http://schemas.openxmlformats.org/officeDocument/2006/relationships/hyperlink" Target="https://www.youtube.com/watch?v=ioblgpA5eTo" TargetMode="External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BE19AD8-E7BC-48FE-8919-08D5DA60F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sk-SK">
                <a:solidFill>
                  <a:srgbClr val="FFFFFF"/>
                </a:solidFill>
              </a:rPr>
              <a:t>Zmyslové orgány stavovcov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A5B77852-12B9-4E2F-B878-B268148F82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endParaRPr 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16495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E33ABA4-7398-4553-8B3A-8BD07327E15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sk-SK" b="1" dirty="0" smtClean="0"/>
              <a:t>Hmat </a:t>
            </a:r>
            <a:r>
              <a:rPr lang="en-IE" dirty="0" smtClean="0"/>
              <a:t>-</a:t>
            </a:r>
            <a:r>
              <a:rPr lang="sk-SK" dirty="0" smtClean="0"/>
              <a:t>slúži na orientáciu v priestore, rozlišovanie tvarov. </a:t>
            </a:r>
            <a:r>
              <a:rPr lang="en-IE" dirty="0" err="1" smtClean="0"/>
              <a:t>Zachytáva</a:t>
            </a:r>
            <a:r>
              <a:rPr lang="en-IE" dirty="0" smtClean="0"/>
              <a:t> in</a:t>
            </a:r>
            <a:r>
              <a:rPr lang="sk-SK" dirty="0" smtClean="0"/>
              <a:t>formácie o dotyku, chlade, bolesti.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DAE95D6E-7C33-4647-BC6B-DBC6F57A2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E" b="1" dirty="0" err="1" smtClean="0"/>
              <a:t>Hmat</a:t>
            </a:r>
            <a:r>
              <a:rPr lang="en-IE" dirty="0" smtClean="0"/>
              <a:t> </a:t>
            </a:r>
            <a:r>
              <a:rPr lang="en-IE" dirty="0" err="1" smtClean="0"/>
              <a:t>slúži</a:t>
            </a:r>
            <a:r>
              <a:rPr lang="en-IE" dirty="0" smtClean="0"/>
              <a:t> </a:t>
            </a:r>
            <a:r>
              <a:rPr lang="en-IE" dirty="0" err="1" smtClean="0"/>
              <a:t>stavovcom</a:t>
            </a:r>
            <a:r>
              <a:rPr lang="en-IE" dirty="0" smtClean="0"/>
              <a:t>  </a:t>
            </a:r>
            <a:r>
              <a:rPr lang="en-IE" dirty="0" err="1" smtClean="0"/>
              <a:t>aj</a:t>
            </a:r>
            <a:r>
              <a:rPr lang="en-IE" dirty="0" smtClean="0"/>
              <a:t> </a:t>
            </a:r>
            <a:r>
              <a:rPr lang="en-IE" dirty="0" err="1" smtClean="0"/>
              <a:t>na</a:t>
            </a:r>
            <a:r>
              <a:rPr lang="en-IE" dirty="0" smtClean="0"/>
              <a:t>  </a:t>
            </a:r>
            <a:r>
              <a:rPr lang="en-IE" dirty="0" err="1" smtClean="0"/>
              <a:t>dorozumievanie</a:t>
            </a:r>
            <a:r>
              <a:rPr lang="en-IE" dirty="0" smtClean="0"/>
              <a:t>, </a:t>
            </a:r>
            <a:r>
              <a:rPr lang="en-IE" dirty="0" err="1" smtClean="0"/>
              <a:t>obranu</a:t>
            </a:r>
            <a:r>
              <a:rPr lang="en-IE" dirty="0" smtClean="0"/>
              <a:t>, </a:t>
            </a:r>
            <a:r>
              <a:rPr lang="en-IE" dirty="0" err="1" smtClean="0"/>
              <a:t>komunikáciu</a:t>
            </a:r>
            <a:r>
              <a:rPr lang="en-IE" dirty="0" smtClean="0"/>
              <a:t>.</a:t>
            </a:r>
            <a:endParaRPr lang="en-IE" b="1" dirty="0" smtClean="0"/>
          </a:p>
          <a:p>
            <a:endParaRPr lang="en-IE" b="1" dirty="0" smtClean="0"/>
          </a:p>
          <a:p>
            <a:r>
              <a:rPr lang="en-IE" b="1" dirty="0" err="1" smtClean="0"/>
              <a:t>Ryby</a:t>
            </a:r>
            <a:r>
              <a:rPr lang="en-IE" dirty="0" smtClean="0"/>
              <a:t>-h</a:t>
            </a:r>
            <a:r>
              <a:rPr lang="sk-SK" dirty="0" smtClean="0"/>
              <a:t>matové podnety vnímajú citlivý</a:t>
            </a:r>
            <a:r>
              <a:rPr lang="en-IE" dirty="0" smtClean="0"/>
              <a:t>mi </a:t>
            </a:r>
            <a:r>
              <a:rPr lang="sk-SK" dirty="0" smtClean="0"/>
              <a:t> bun</a:t>
            </a:r>
            <a:r>
              <a:rPr lang="en-IE" dirty="0" err="1" smtClean="0"/>
              <a:t>kami</a:t>
            </a:r>
            <a:r>
              <a:rPr lang="sk-SK" dirty="0" smtClean="0"/>
              <a:t> roztrúsený</a:t>
            </a:r>
            <a:r>
              <a:rPr lang="en-IE" dirty="0" smtClean="0"/>
              <a:t>mi</a:t>
            </a:r>
            <a:r>
              <a:rPr lang="sk-SK" dirty="0" smtClean="0"/>
              <a:t> po celom tele.</a:t>
            </a:r>
            <a:r>
              <a:rPr lang="en-IE" dirty="0" err="1" smtClean="0"/>
              <a:t>Niektoré</a:t>
            </a:r>
            <a:r>
              <a:rPr lang="en-IE" dirty="0" smtClean="0"/>
              <a:t> </a:t>
            </a:r>
            <a:r>
              <a:rPr lang="en-IE" dirty="0" err="1" smtClean="0"/>
              <a:t>majú</a:t>
            </a:r>
            <a:r>
              <a:rPr lang="en-IE" dirty="0" smtClean="0"/>
              <a:t> </a:t>
            </a:r>
            <a:r>
              <a:rPr lang="en-IE" dirty="0" err="1" smtClean="0"/>
              <a:t>hmatové</a:t>
            </a:r>
            <a:r>
              <a:rPr lang="en-IE" dirty="0" smtClean="0"/>
              <a:t> </a:t>
            </a:r>
            <a:r>
              <a:rPr lang="en-IE" dirty="0" err="1" smtClean="0"/>
              <a:t>fúzy</a:t>
            </a:r>
            <a:r>
              <a:rPr lang="en-IE" dirty="0" smtClean="0"/>
              <a:t>(</a:t>
            </a:r>
            <a:r>
              <a:rPr lang="en-IE" dirty="0" err="1" smtClean="0"/>
              <a:t>kapor</a:t>
            </a:r>
            <a:r>
              <a:rPr lang="en-IE" dirty="0" smtClean="0"/>
              <a:t>)</a:t>
            </a:r>
          </a:p>
          <a:p>
            <a:pPr>
              <a:buNone/>
            </a:pPr>
            <a:r>
              <a:rPr lang="en-IE" b="1" dirty="0" smtClean="0"/>
              <a:t>   </a:t>
            </a:r>
            <a:r>
              <a:rPr lang="en-IE" b="1" dirty="0" err="1" smtClean="0"/>
              <a:t>špeciálny</a:t>
            </a:r>
            <a:r>
              <a:rPr lang="en-IE" b="1" dirty="0" smtClean="0"/>
              <a:t> </a:t>
            </a:r>
            <a:r>
              <a:rPr lang="en-IE" b="1" dirty="0" err="1" smtClean="0"/>
              <a:t>orgán</a:t>
            </a:r>
            <a:r>
              <a:rPr lang="en-IE" b="1" dirty="0" smtClean="0"/>
              <a:t> u </a:t>
            </a:r>
            <a:r>
              <a:rPr lang="en-IE" b="1" dirty="0" err="1" smtClean="0"/>
              <a:t>rýb</a:t>
            </a:r>
            <a:r>
              <a:rPr lang="en-IE" b="1" dirty="0" smtClean="0"/>
              <a:t>-BOČNÁ ČIARA- </a:t>
            </a:r>
            <a:r>
              <a:rPr lang="en-IE" dirty="0" err="1" smtClean="0"/>
              <a:t>ryba</a:t>
            </a:r>
            <a:r>
              <a:rPr lang="en-IE" dirty="0" smtClean="0"/>
              <a:t> </a:t>
            </a:r>
            <a:r>
              <a:rPr lang="en-IE" dirty="0" err="1" smtClean="0"/>
              <a:t>ňou</a:t>
            </a:r>
            <a:r>
              <a:rPr lang="en-IE" dirty="0" smtClean="0"/>
              <a:t> </a:t>
            </a:r>
            <a:r>
              <a:rPr lang="en-IE" dirty="0" err="1" smtClean="0"/>
              <a:t>vníma</a:t>
            </a:r>
            <a:r>
              <a:rPr lang="sk-SK" dirty="0" smtClean="0"/>
              <a:t> teplotu, tlak a prúdenie vody</a:t>
            </a:r>
            <a:endParaRPr lang="en-IE" dirty="0" smtClean="0"/>
          </a:p>
          <a:p>
            <a:r>
              <a:rPr lang="en-IE" b="1" dirty="0" err="1" smtClean="0"/>
              <a:t>Plazy</a:t>
            </a:r>
            <a:r>
              <a:rPr lang="en-IE" b="1" dirty="0" smtClean="0"/>
              <a:t>-</a:t>
            </a:r>
            <a:r>
              <a:rPr lang="en-IE" dirty="0" smtClean="0"/>
              <a:t> </a:t>
            </a:r>
            <a:r>
              <a:rPr lang="en-IE" dirty="0" err="1" smtClean="0"/>
              <a:t>majú</a:t>
            </a:r>
            <a:r>
              <a:rPr lang="en-IE" dirty="0" smtClean="0"/>
              <a:t> </a:t>
            </a:r>
            <a:r>
              <a:rPr lang="en-IE" dirty="0" err="1" smtClean="0"/>
              <a:t>hmatové</a:t>
            </a:r>
            <a:r>
              <a:rPr lang="en-IE" dirty="0" smtClean="0"/>
              <a:t> </a:t>
            </a:r>
            <a:r>
              <a:rPr lang="en-IE" dirty="0" err="1" smtClean="0"/>
              <a:t>bunky</a:t>
            </a:r>
            <a:r>
              <a:rPr lang="en-IE" dirty="0" smtClean="0"/>
              <a:t> </a:t>
            </a:r>
            <a:r>
              <a:rPr lang="en-IE" dirty="0" err="1" smtClean="0"/>
              <a:t>uložené</a:t>
            </a:r>
            <a:r>
              <a:rPr lang="en-IE" dirty="0" smtClean="0"/>
              <a:t> </a:t>
            </a:r>
            <a:r>
              <a:rPr lang="en-IE" dirty="0" err="1" smtClean="0"/>
              <a:t>po</a:t>
            </a:r>
            <a:r>
              <a:rPr lang="en-IE" dirty="0" smtClean="0"/>
              <a:t> </a:t>
            </a:r>
            <a:r>
              <a:rPr lang="en-IE" dirty="0" err="1" smtClean="0"/>
              <a:t>celom</a:t>
            </a:r>
            <a:r>
              <a:rPr lang="en-IE" dirty="0" smtClean="0"/>
              <a:t> </a:t>
            </a:r>
            <a:r>
              <a:rPr lang="en-IE" dirty="0" err="1" smtClean="0"/>
              <a:t>tele</a:t>
            </a:r>
            <a:r>
              <a:rPr lang="en-IE" dirty="0" smtClean="0"/>
              <a:t>, </a:t>
            </a:r>
            <a:r>
              <a:rPr lang="en-IE" dirty="0" err="1" smtClean="0"/>
              <a:t>hmat</a:t>
            </a:r>
            <a:r>
              <a:rPr lang="en-IE" dirty="0" smtClean="0"/>
              <a:t> </a:t>
            </a:r>
            <a:r>
              <a:rPr lang="en-IE" dirty="0" err="1" smtClean="0"/>
              <a:t>vníma</a:t>
            </a:r>
            <a:r>
              <a:rPr lang="en-IE" dirty="0" smtClean="0"/>
              <a:t> had </a:t>
            </a:r>
            <a:r>
              <a:rPr lang="en-IE" dirty="0" err="1" smtClean="0"/>
              <a:t>aj</a:t>
            </a:r>
            <a:r>
              <a:rPr lang="en-IE" dirty="0" smtClean="0"/>
              <a:t> </a:t>
            </a:r>
            <a:r>
              <a:rPr lang="en-IE" dirty="0" err="1" smtClean="0"/>
              <a:t>jazykom</a:t>
            </a:r>
            <a:r>
              <a:rPr lang="en-IE" dirty="0" smtClean="0"/>
              <a:t>.</a:t>
            </a:r>
          </a:p>
          <a:p>
            <a:r>
              <a:rPr lang="en-IE" b="1" dirty="0" err="1" smtClean="0"/>
              <a:t>Vtáky-</a:t>
            </a:r>
            <a:r>
              <a:rPr lang="en-IE" dirty="0" err="1" smtClean="0"/>
              <a:t>hmat</a:t>
            </a:r>
            <a:r>
              <a:rPr lang="sk-SK" dirty="0" smtClean="0"/>
              <a:t> v podobe hmatových pierok sa nachádza pri koreni zobáka.</a:t>
            </a:r>
            <a:endParaRPr lang="en-IE" dirty="0" smtClean="0"/>
          </a:p>
          <a:p>
            <a:r>
              <a:rPr lang="en-IE" b="1" dirty="0" err="1" smtClean="0"/>
              <a:t>Cicavce-hmat</a:t>
            </a:r>
            <a:r>
              <a:rPr lang="en-IE" b="1" dirty="0" smtClean="0"/>
              <a:t>- </a:t>
            </a:r>
            <a:r>
              <a:rPr lang="en-IE" dirty="0" err="1" smtClean="0"/>
              <a:t>na</a:t>
            </a:r>
            <a:r>
              <a:rPr lang="en-IE" dirty="0" smtClean="0"/>
              <a:t> </a:t>
            </a:r>
            <a:r>
              <a:rPr lang="en-IE" dirty="0" err="1" smtClean="0"/>
              <a:t>koži</a:t>
            </a:r>
            <a:r>
              <a:rPr lang="en-IE" dirty="0" smtClean="0"/>
              <a:t>, </a:t>
            </a:r>
            <a:r>
              <a:rPr lang="en-IE" dirty="0" err="1" smtClean="0"/>
              <a:t>fúzoch,ústach</a:t>
            </a:r>
            <a:endParaRPr lang="sk-SK" dirty="0" smtClean="0"/>
          </a:p>
          <a:p>
            <a:endParaRPr lang="sk-SK" b="1" dirty="0" smtClean="0"/>
          </a:p>
          <a:p>
            <a:endParaRPr lang="en-IE" b="1" dirty="0" smtClean="0"/>
          </a:p>
          <a:p>
            <a:pPr>
              <a:buNone/>
            </a:pPr>
            <a:endParaRPr lang="en-IE" dirty="0" smtClean="0"/>
          </a:p>
          <a:p>
            <a:pPr>
              <a:buNone/>
            </a:pPr>
            <a:endParaRPr lang="en-IE" dirty="0" smtClean="0"/>
          </a:p>
          <a:p>
            <a:pPr>
              <a:buNone/>
            </a:pPr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12956587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E1B07C89-35DB-4707-8FC3-2353EDEAD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751"/>
            <a:ext cx="4918925" cy="2521925"/>
          </a:xfrm>
          <a:prstGeom prst="rect">
            <a:avLst/>
          </a:prstGeom>
        </p:spPr>
      </p:pic>
      <p:pic>
        <p:nvPicPr>
          <p:cNvPr id="6" name="Picture 2" descr="Vianočný kapor drží v zime diétu - Zaujímavosti - Správy - Pravda.s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1841" y="0"/>
            <a:ext cx="3822969" cy="2140863"/>
          </a:xfrm>
          <a:prstGeom prst="rect">
            <a:avLst/>
          </a:prstGeom>
          <a:noFill/>
        </p:spPr>
      </p:pic>
      <p:pic>
        <p:nvPicPr>
          <p:cNvPr id="8" name="Picture 2" descr="Image result for snakes giphy">
            <a:extLst>
              <a:ext uri="{FF2B5EF4-FFF2-40B4-BE49-F238E27FC236}">
                <a16:creationId xmlns="" xmlns:a16="http://schemas.microsoft.com/office/drawing/2014/main" id="{D35D1569-C4E7-486E-A543-2E4DA64D81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487" y="550049"/>
            <a:ext cx="3841513" cy="20667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úvisiaci obrázok"/>
          <p:cNvPicPr>
            <a:picLocks noChangeAspect="1" noChangeArrowheads="1"/>
          </p:cNvPicPr>
          <p:nvPr/>
        </p:nvPicPr>
        <p:blipFill>
          <a:blip r:embed="rId5" cstate="print"/>
          <a:srcRect t="12600" b="14321"/>
          <a:stretch>
            <a:fillRect/>
          </a:stretch>
        </p:blipFill>
        <p:spPr bwMode="auto">
          <a:xfrm>
            <a:off x="9278064" y="2754502"/>
            <a:ext cx="2660431" cy="2340261"/>
          </a:xfrm>
          <a:prstGeom prst="rect">
            <a:avLst/>
          </a:prstGeom>
          <a:noFill/>
        </p:spPr>
      </p:pic>
      <p:pic>
        <p:nvPicPr>
          <p:cNvPr id="11" name="Picture 2" descr="Najčastejšie ektoparazitózy v chovoch pa... | iFauna.cz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41618" y="2318427"/>
            <a:ext cx="3591966" cy="3111541"/>
          </a:xfrm>
          <a:prstGeom prst="rect">
            <a:avLst/>
          </a:prstGeom>
          <a:noFill/>
        </p:spPr>
      </p:pic>
      <p:pic>
        <p:nvPicPr>
          <p:cNvPr id="12" name="Picture 2" descr="Image result for amphibian">
            <a:extLst>
              <a:ext uri="{FF2B5EF4-FFF2-40B4-BE49-F238E27FC236}">
                <a16:creationId xmlns="" xmlns:a16="http://schemas.microsoft.com/office/drawing/2014/main" id="{8529F7BB-03A8-40CA-87F6-294E251C4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4" y="2728210"/>
            <a:ext cx="4916192" cy="37025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ýsledok vyh&amp;lcaron;adávania obrázkov pre dopyt hmat zviera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51851" y="4607108"/>
            <a:ext cx="3001189" cy="22508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0BDC8E9-46D6-4752-8EEA-09A20D92810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b="1" dirty="0" smtClean="0"/>
              <a:t>Zrak</a:t>
            </a:r>
            <a:r>
              <a:rPr lang="sk-SK" dirty="0" smtClean="0"/>
              <a:t> umožňuje vnímať svetelné podnety.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err="1" smtClean="0"/>
              <a:t>Orgánom</a:t>
            </a:r>
            <a:r>
              <a:rPr lang="en-IE" dirty="0" smtClean="0"/>
              <a:t> </a:t>
            </a:r>
            <a:r>
              <a:rPr lang="en-IE" dirty="0" err="1" smtClean="0"/>
              <a:t>zraku</a:t>
            </a:r>
            <a:r>
              <a:rPr lang="en-IE" dirty="0" smtClean="0"/>
              <a:t> je OKO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A7B56620-64FD-40BE-95E4-19E9BB9C2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IE" sz="4500" b="1" dirty="0" err="1" smtClean="0"/>
              <a:t>Ryby</a:t>
            </a:r>
            <a:r>
              <a:rPr lang="en-IE" sz="4500" dirty="0" smtClean="0"/>
              <a:t>-</a:t>
            </a:r>
            <a:r>
              <a:rPr lang="sk-SK" sz="4500" dirty="0" smtClean="0"/>
              <a:t>Oči </a:t>
            </a:r>
            <a:r>
              <a:rPr lang="en-IE" sz="4500" dirty="0" smtClean="0"/>
              <a:t> </a:t>
            </a:r>
            <a:r>
              <a:rPr lang="en-IE" sz="4500" dirty="0" err="1" smtClean="0"/>
              <a:t>majú</a:t>
            </a:r>
            <a:r>
              <a:rPr lang="en-IE" sz="4500" dirty="0" smtClean="0"/>
              <a:t> </a:t>
            </a:r>
            <a:r>
              <a:rPr lang="sk-SK" sz="4500" dirty="0" smtClean="0"/>
              <a:t>prispôsobené vodnému prostrediu, nemajú očné viečka, ani slzné žľazy. </a:t>
            </a:r>
            <a:r>
              <a:rPr lang="en-IE" sz="4500" dirty="0" err="1" smtClean="0"/>
              <a:t>Vidia</a:t>
            </a:r>
            <a:r>
              <a:rPr lang="en-IE" sz="4500" dirty="0" smtClean="0"/>
              <a:t> </a:t>
            </a:r>
            <a:r>
              <a:rPr lang="en-IE" sz="4500" dirty="0" err="1" smtClean="0"/>
              <a:t>farebne</a:t>
            </a:r>
            <a:r>
              <a:rPr lang="en-IE" sz="4500" dirty="0" smtClean="0"/>
              <a:t>.</a:t>
            </a:r>
            <a:endParaRPr lang="sk-SK" sz="4500" dirty="0" smtClean="0"/>
          </a:p>
          <a:p>
            <a:r>
              <a:rPr lang="en-IE" sz="4500" b="1" dirty="0" err="1" smtClean="0"/>
              <a:t>Obojživelníky</a:t>
            </a:r>
            <a:r>
              <a:rPr lang="sk-SK" sz="4500" dirty="0" smtClean="0"/>
              <a:t> - oko môžu vtiahnuť dovnútra</a:t>
            </a:r>
            <a:endParaRPr lang="en-IE" sz="4500" dirty="0" smtClean="0"/>
          </a:p>
          <a:p>
            <a:r>
              <a:rPr lang="en-IE" sz="4500" b="1" dirty="0" err="1" smtClean="0"/>
              <a:t>Plazy</a:t>
            </a:r>
            <a:r>
              <a:rPr lang="en-IE" sz="4500" b="1" dirty="0" smtClean="0"/>
              <a:t>-</a:t>
            </a:r>
            <a:r>
              <a:rPr lang="sk-SK" sz="4500" dirty="0" smtClean="0"/>
              <a:t> majú pohyblivé mihalnice</a:t>
            </a:r>
            <a:r>
              <a:rPr lang="en-IE" sz="4500" dirty="0" smtClean="0"/>
              <a:t>(</a:t>
            </a:r>
            <a:r>
              <a:rPr lang="en-IE" sz="4500" dirty="0" err="1" smtClean="0"/>
              <a:t>viečka</a:t>
            </a:r>
            <a:r>
              <a:rPr lang="en-IE" sz="4500" dirty="0" smtClean="0"/>
              <a:t>)</a:t>
            </a:r>
            <a:r>
              <a:rPr lang="sk-SK" sz="4500" dirty="0" smtClean="0"/>
              <a:t>, môžu otáčať očné gule.</a:t>
            </a:r>
            <a:endParaRPr lang="en-IE" sz="4500" dirty="0" smtClean="0"/>
          </a:p>
          <a:p>
            <a:r>
              <a:rPr lang="en-IE" sz="4500" b="1" dirty="0" err="1" smtClean="0"/>
              <a:t>Vtáky</a:t>
            </a:r>
            <a:r>
              <a:rPr lang="en-IE" sz="4500" b="1" dirty="0" smtClean="0"/>
              <a:t>-</a:t>
            </a:r>
            <a:r>
              <a:rPr lang="en-IE" sz="4500" dirty="0" smtClean="0"/>
              <a:t>m</a:t>
            </a:r>
            <a:r>
              <a:rPr lang="sk-SK" sz="4500" dirty="0" smtClean="0"/>
              <a:t>ajú </a:t>
            </a:r>
            <a:r>
              <a:rPr lang="sk-SK" sz="4500" u="sng" dirty="0" smtClean="0"/>
              <a:t>veľmi dobre </a:t>
            </a:r>
            <a:r>
              <a:rPr lang="sk-SK" sz="4500" dirty="0" smtClean="0"/>
              <a:t>vyvinutý zrak</a:t>
            </a:r>
            <a:r>
              <a:rPr lang="en-IE" sz="4500" b="1" dirty="0" smtClean="0"/>
              <a:t>-</a:t>
            </a:r>
            <a:r>
              <a:rPr lang="en-IE" sz="4500" b="1" dirty="0" err="1" smtClean="0"/>
              <a:t>najmä</a:t>
            </a:r>
            <a:r>
              <a:rPr lang="en-IE" sz="4500" b="1" dirty="0" smtClean="0"/>
              <a:t> </a:t>
            </a:r>
            <a:r>
              <a:rPr lang="en-IE" sz="4500" b="1" dirty="0" err="1" smtClean="0"/>
              <a:t>dravce</a:t>
            </a:r>
            <a:endParaRPr lang="en-IE" sz="4500" b="1" dirty="0" smtClean="0"/>
          </a:p>
          <a:p>
            <a:r>
              <a:rPr lang="en-IE" sz="4500" b="1" dirty="0" err="1" smtClean="0"/>
              <a:t>Cicavce</a:t>
            </a:r>
            <a:r>
              <a:rPr lang="en-IE" sz="4500" dirty="0" smtClean="0"/>
              <a:t>- </a:t>
            </a:r>
            <a:r>
              <a:rPr lang="en-IE" sz="4500" dirty="0" err="1" smtClean="0"/>
              <a:t>Čierno</a:t>
            </a:r>
            <a:r>
              <a:rPr lang="en-IE" sz="4500" dirty="0" smtClean="0"/>
              <a:t> </a:t>
            </a:r>
            <a:r>
              <a:rPr lang="en-IE" sz="4500" dirty="0" err="1" smtClean="0"/>
              <a:t>biele</a:t>
            </a:r>
            <a:r>
              <a:rPr lang="en-IE" sz="4500" dirty="0" smtClean="0"/>
              <a:t> </a:t>
            </a:r>
            <a:r>
              <a:rPr lang="en-IE" sz="4500" dirty="0" err="1" smtClean="0"/>
              <a:t>videnie</a:t>
            </a:r>
            <a:r>
              <a:rPr lang="en-IE" sz="4500" dirty="0" smtClean="0"/>
              <a:t>- </a:t>
            </a:r>
            <a:r>
              <a:rPr lang="en-IE" sz="4500" dirty="0" err="1" smtClean="0"/>
              <a:t>živočíchy</a:t>
            </a:r>
            <a:r>
              <a:rPr lang="en-IE" sz="4500" dirty="0" smtClean="0"/>
              <a:t> </a:t>
            </a:r>
            <a:r>
              <a:rPr lang="en-IE" sz="4500" dirty="0" err="1" smtClean="0"/>
              <a:t>aktívne</a:t>
            </a:r>
            <a:r>
              <a:rPr lang="en-IE" sz="4500" dirty="0" smtClean="0"/>
              <a:t> v </a:t>
            </a:r>
            <a:r>
              <a:rPr lang="en-IE" sz="4500" dirty="0" err="1" smtClean="0"/>
              <a:t>noci</a:t>
            </a:r>
            <a:endParaRPr lang="en-IE" sz="4500" dirty="0" smtClean="0"/>
          </a:p>
          <a:p>
            <a:pPr>
              <a:buNone/>
            </a:pPr>
            <a:r>
              <a:rPr lang="en-IE" sz="4500" dirty="0" smtClean="0"/>
              <a:t>                  </a:t>
            </a:r>
            <a:r>
              <a:rPr lang="en-IE" sz="4500" dirty="0" err="1" smtClean="0"/>
              <a:t>Farebné</a:t>
            </a:r>
            <a:r>
              <a:rPr lang="en-IE" sz="4500" dirty="0" smtClean="0"/>
              <a:t> </a:t>
            </a:r>
            <a:r>
              <a:rPr lang="en-IE" sz="4500" dirty="0" err="1" smtClean="0"/>
              <a:t>videnie-denné</a:t>
            </a:r>
            <a:r>
              <a:rPr lang="en-IE" sz="4500" dirty="0" smtClean="0"/>
              <a:t> </a:t>
            </a:r>
            <a:r>
              <a:rPr lang="en-IE" sz="4500" dirty="0" err="1" smtClean="0"/>
              <a:t>živočíchy</a:t>
            </a:r>
            <a:endParaRPr lang="en-IE" sz="4500" dirty="0" smtClean="0"/>
          </a:p>
          <a:p>
            <a:pPr>
              <a:buNone/>
            </a:pPr>
            <a:r>
              <a:rPr lang="en-IE" sz="4500" dirty="0" smtClean="0"/>
              <a:t>- </a:t>
            </a:r>
            <a:r>
              <a:rPr lang="sk-SK" sz="4500" dirty="0" smtClean="0"/>
              <a:t>mačka</a:t>
            </a:r>
            <a:r>
              <a:rPr lang="sk-SK" sz="4500" b="1" dirty="0" smtClean="0"/>
              <a:t>- </a:t>
            </a:r>
            <a:r>
              <a:rPr lang="sk-SK" sz="4500" dirty="0" smtClean="0"/>
              <a:t>vidí dobre vo dne i v noci</a:t>
            </a:r>
            <a:endParaRPr lang="en-IE" sz="4500" dirty="0" smtClean="0"/>
          </a:p>
          <a:p>
            <a:pPr>
              <a:buNone/>
            </a:pPr>
            <a:r>
              <a:rPr lang="en-IE" sz="4500" dirty="0" smtClean="0"/>
              <a:t> -</a:t>
            </a:r>
            <a:r>
              <a:rPr lang="en-IE" sz="4500" dirty="0" err="1" smtClean="0"/>
              <a:t>druhy</a:t>
            </a:r>
            <a:r>
              <a:rPr lang="en-IE" sz="4500" dirty="0" smtClean="0"/>
              <a:t> </a:t>
            </a:r>
            <a:r>
              <a:rPr lang="en-IE" sz="4500" dirty="0" err="1" smtClean="0"/>
              <a:t>žijúce</a:t>
            </a:r>
            <a:r>
              <a:rPr lang="en-IE" sz="4500" dirty="0" smtClean="0"/>
              <a:t> v </a:t>
            </a:r>
            <a:r>
              <a:rPr lang="en-IE" sz="4500" dirty="0" err="1" smtClean="0"/>
              <a:t>pôde</a:t>
            </a:r>
            <a:r>
              <a:rPr lang="en-IE" sz="4500" dirty="0" smtClean="0"/>
              <a:t>, v </a:t>
            </a:r>
            <a:r>
              <a:rPr lang="en-IE" sz="4500" dirty="0" err="1" smtClean="0"/>
              <a:t>mútnej</a:t>
            </a:r>
            <a:r>
              <a:rPr lang="en-IE" sz="4500" dirty="0" smtClean="0"/>
              <a:t> </a:t>
            </a:r>
            <a:r>
              <a:rPr lang="en-IE" sz="4500" dirty="0" err="1" smtClean="0"/>
              <a:t>vode</a:t>
            </a:r>
            <a:r>
              <a:rPr lang="en-IE" sz="4500" dirty="0" smtClean="0"/>
              <a:t> </a:t>
            </a:r>
            <a:r>
              <a:rPr lang="en-IE" sz="4500" dirty="0" err="1" smtClean="0"/>
              <a:t>majú</a:t>
            </a:r>
            <a:r>
              <a:rPr lang="en-IE" sz="4500" dirty="0" smtClean="0"/>
              <a:t> </a:t>
            </a:r>
            <a:r>
              <a:rPr lang="en-IE" sz="4500" dirty="0" err="1" smtClean="0"/>
              <a:t>zakrpatený</a:t>
            </a:r>
            <a:r>
              <a:rPr lang="en-IE" sz="4500" dirty="0" smtClean="0"/>
              <a:t> </a:t>
            </a:r>
            <a:r>
              <a:rPr lang="en-IE" sz="4500" dirty="0" err="1" smtClean="0"/>
              <a:t>zrak</a:t>
            </a:r>
            <a:endParaRPr lang="en-IE" sz="4500" dirty="0" smtClean="0"/>
          </a:p>
          <a:p>
            <a:pPr>
              <a:buNone/>
            </a:pPr>
            <a:endParaRPr lang="en-IE" sz="4500" dirty="0" smtClean="0"/>
          </a:p>
          <a:p>
            <a:pPr>
              <a:buNone/>
            </a:pPr>
            <a:endParaRPr lang="sk-SK" sz="4500" dirty="0" smtClean="0"/>
          </a:p>
          <a:p>
            <a:pPr>
              <a:buNone/>
            </a:pPr>
            <a:endParaRPr lang="sk-SK" b="1" dirty="0" smtClean="0"/>
          </a:p>
          <a:p>
            <a:endParaRPr lang="en-IE" b="1" dirty="0" smtClean="0"/>
          </a:p>
          <a:p>
            <a:endParaRPr lang="en-IE" dirty="0" smtClean="0"/>
          </a:p>
          <a:p>
            <a:endParaRPr lang="en-IE" dirty="0" smtClean="0"/>
          </a:p>
          <a:p>
            <a:endParaRPr lang="en-IE" dirty="0" smtClean="0"/>
          </a:p>
          <a:p>
            <a:pPr>
              <a:buNone/>
            </a:pPr>
            <a:endParaRPr lang="en-IE" dirty="0" smtClean="0"/>
          </a:p>
        </p:txBody>
      </p:sp>
    </p:spTree>
    <p:extLst>
      <p:ext uri="{BB962C8B-B14F-4D97-AF65-F5344CB8AC3E}">
        <p14:creationId xmlns="" xmlns:p14="http://schemas.microsoft.com/office/powerpoint/2010/main" val="24106109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amphibian eyes gif">
            <a:extLst>
              <a:ext uri="{FF2B5EF4-FFF2-40B4-BE49-F238E27FC236}">
                <a16:creationId xmlns="" xmlns:a16="http://schemas.microsoft.com/office/drawing/2014/main" id="{0D723560-CB6B-45DB-9275-C5209FA328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315" y="250577"/>
            <a:ext cx="4227226" cy="23801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Čuch rý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755" y="209861"/>
            <a:ext cx="3570988" cy="2008681"/>
          </a:xfrm>
          <a:prstGeom prst="rect">
            <a:avLst/>
          </a:prstGeom>
          <a:noFill/>
        </p:spPr>
      </p:pic>
      <p:pic>
        <p:nvPicPr>
          <p:cNvPr id="10" name="Picture 2" descr="Image result for reptiles eyes giphy">
            <a:hlinkClick r:id="rId4"/>
            <a:extLst>
              <a:ext uri="{FF2B5EF4-FFF2-40B4-BE49-F238E27FC236}">
                <a16:creationId xmlns="" xmlns:a16="http://schemas.microsoft.com/office/drawing/2014/main" id="{27ECCA9C-116C-4A4A-8793-4FCB1E90A2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8" y="2428407"/>
            <a:ext cx="4233358" cy="2380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lated image">
            <a:extLst>
              <a:ext uri="{FF2B5EF4-FFF2-40B4-BE49-F238E27FC236}">
                <a16:creationId xmlns="" xmlns:a16="http://schemas.microsoft.com/office/drawing/2014/main" id="{E6D6C89B-506F-43D3-8884-EB60DBD0F5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505" y="3912433"/>
            <a:ext cx="2339769" cy="26907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snakes giphy">
            <a:extLst>
              <a:ext uri="{FF2B5EF4-FFF2-40B4-BE49-F238E27FC236}">
                <a16:creationId xmlns="" xmlns:a16="http://schemas.microsoft.com/office/drawing/2014/main" id="{D35D1569-C4E7-486E-A543-2E4DA64D81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00" y="5051684"/>
            <a:ext cx="2869866" cy="1543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orol oko, zobák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62095" y="2816779"/>
            <a:ext cx="3666916" cy="2291823"/>
          </a:xfrm>
          <a:prstGeom prst="rect">
            <a:avLst/>
          </a:prstGeom>
          <a:noFill/>
        </p:spPr>
      </p:pic>
      <p:pic>
        <p:nvPicPr>
          <p:cNvPr id="13316" name="Picture 4" descr="Jesenná migrácia vrcholí. Vtáky letia za potravou, nie za teplom.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51837" y="4808086"/>
            <a:ext cx="2827468" cy="2049914"/>
          </a:xfrm>
          <a:prstGeom prst="rect">
            <a:avLst/>
          </a:prstGeom>
          <a:noFill/>
        </p:spPr>
      </p:pic>
      <p:pic>
        <p:nvPicPr>
          <p:cNvPr id="13" name="Picture 7" descr="mol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362633" y="820711"/>
            <a:ext cx="3499583" cy="2327223"/>
          </a:xfrm>
          <a:prstGeom prst="rect">
            <a:avLst/>
          </a:prstGeom>
          <a:noFill/>
        </p:spPr>
      </p:pic>
      <p:sp>
        <p:nvSpPr>
          <p:cNvPr id="13318" name="AutoShape 6" descr="Oko –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3320" name="Picture 8" descr="Oko – Wikipédi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450132" y="4051599"/>
            <a:ext cx="3741868" cy="2806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070481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(Zdroj: http://www4.uwsp.edu/psych/dog/LA/DrP4.htm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5239" y="860703"/>
            <a:ext cx="4936761" cy="286332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741920" y="4048344"/>
            <a:ext cx="3550920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2400" dirty="0" err="1" smtClean="0"/>
              <a:t>Psy</a:t>
            </a:r>
            <a:r>
              <a:rPr lang="en-IE" sz="2400" dirty="0" smtClean="0"/>
              <a:t> </a:t>
            </a:r>
            <a:r>
              <a:rPr lang="en-IE" sz="2400" dirty="0" err="1" smtClean="0"/>
              <a:t>vidia</a:t>
            </a:r>
            <a:r>
              <a:rPr lang="en-IE" sz="2400" dirty="0" smtClean="0"/>
              <a:t> </a:t>
            </a:r>
            <a:r>
              <a:rPr lang="en-IE" sz="2400" dirty="0" err="1" smtClean="0"/>
              <a:t>lepšie</a:t>
            </a:r>
            <a:r>
              <a:rPr lang="en-IE" sz="2400" dirty="0" smtClean="0"/>
              <a:t> </a:t>
            </a:r>
            <a:r>
              <a:rPr lang="en-IE" sz="2400" dirty="0" err="1" smtClean="0"/>
              <a:t>za</a:t>
            </a:r>
            <a:r>
              <a:rPr lang="en-IE" sz="2400" dirty="0" smtClean="0"/>
              <a:t> </a:t>
            </a:r>
            <a:r>
              <a:rPr lang="en-IE" sz="2400" dirty="0" err="1" smtClean="0"/>
              <a:t>šera</a:t>
            </a:r>
            <a:r>
              <a:rPr lang="en-IE" sz="2400" dirty="0" smtClean="0"/>
              <a:t>.</a:t>
            </a:r>
          </a:p>
          <a:p>
            <a:r>
              <a:rPr lang="en-IE" sz="2400" dirty="0" err="1" smtClean="0"/>
              <a:t>Vnímajú</a:t>
            </a:r>
            <a:r>
              <a:rPr lang="en-IE" sz="2400" dirty="0" smtClean="0"/>
              <a:t> </a:t>
            </a:r>
            <a:r>
              <a:rPr lang="en-IE" sz="2400" dirty="0" err="1" smtClean="0"/>
              <a:t>viac</a:t>
            </a:r>
            <a:r>
              <a:rPr lang="en-IE" sz="2400" dirty="0" smtClean="0"/>
              <a:t>  </a:t>
            </a:r>
            <a:r>
              <a:rPr lang="en-IE" sz="2400" dirty="0" err="1" smtClean="0"/>
              <a:t>pohyb</a:t>
            </a:r>
            <a:r>
              <a:rPr lang="en-IE" sz="2400" dirty="0" smtClean="0"/>
              <a:t> </a:t>
            </a:r>
            <a:r>
              <a:rPr lang="en-IE" sz="2400" dirty="0" err="1" smtClean="0"/>
              <a:t>ako</a:t>
            </a:r>
            <a:r>
              <a:rPr lang="en-IE" sz="2400" dirty="0" smtClean="0"/>
              <a:t> </a:t>
            </a:r>
            <a:r>
              <a:rPr lang="en-IE" sz="2400" dirty="0" err="1" smtClean="0"/>
              <a:t>farby</a:t>
            </a:r>
            <a:r>
              <a:rPr lang="en-IE" sz="2400" dirty="0" smtClean="0"/>
              <a:t>. </a:t>
            </a:r>
            <a:r>
              <a:rPr lang="en-IE" sz="2400" dirty="0" err="1" smtClean="0"/>
              <a:t>Nerozoznávajú</a:t>
            </a:r>
            <a:r>
              <a:rPr lang="en-IE" sz="2400" dirty="0" smtClean="0"/>
              <a:t> </a:t>
            </a:r>
            <a:r>
              <a:rPr lang="en-IE" sz="2400" dirty="0" err="1" smtClean="0"/>
              <a:t>zelenú</a:t>
            </a:r>
            <a:r>
              <a:rPr lang="en-IE" sz="2400" dirty="0" smtClean="0"/>
              <a:t> a </a:t>
            </a:r>
            <a:r>
              <a:rPr lang="en-IE" sz="2400" dirty="0" err="1" smtClean="0"/>
              <a:t>červenú</a:t>
            </a:r>
            <a:r>
              <a:rPr lang="en-IE" sz="2400" dirty="0" smtClean="0"/>
              <a:t> </a:t>
            </a:r>
            <a:r>
              <a:rPr lang="en-IE" sz="2400" dirty="0" err="1" smtClean="0"/>
              <a:t>farbu</a:t>
            </a:r>
            <a:endParaRPr lang="en-IE" sz="2400" dirty="0"/>
          </a:p>
        </p:txBody>
      </p:sp>
      <p:pic>
        <p:nvPicPr>
          <p:cNvPr id="6" name="Picture 12" descr="Stages of Dil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8680" y="3912771"/>
            <a:ext cx="2790878" cy="1403647"/>
          </a:xfrm>
          <a:prstGeom prst="rect">
            <a:avLst/>
          </a:prstGeom>
          <a:noFill/>
        </p:spPr>
      </p:pic>
      <p:pic>
        <p:nvPicPr>
          <p:cNvPr id="3074" name="Picture 2" descr="Niekoľko cenných rád pre chovateľov mačiek | Urob si sá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855" y="3567659"/>
            <a:ext cx="4047345" cy="2698230"/>
          </a:xfrm>
          <a:prstGeom prst="rect">
            <a:avLst/>
          </a:prstGeom>
          <a:noFill/>
        </p:spPr>
      </p:pic>
      <p:pic>
        <p:nvPicPr>
          <p:cNvPr id="3078" name="Picture 6" descr="Mačka v tráv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0309" y="231801"/>
            <a:ext cx="4876800" cy="30480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34517" y="3297837"/>
            <a:ext cx="439626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E" dirty="0" err="1" smtClean="0"/>
              <a:t>Zmena</a:t>
            </a:r>
            <a:r>
              <a:rPr lang="en-IE" dirty="0" smtClean="0"/>
              <a:t> </a:t>
            </a:r>
            <a:r>
              <a:rPr lang="en-IE" dirty="0" err="1" smtClean="0"/>
              <a:t>tvaru</a:t>
            </a:r>
            <a:r>
              <a:rPr lang="en-IE" dirty="0" smtClean="0"/>
              <a:t> </a:t>
            </a:r>
            <a:r>
              <a:rPr lang="en-IE" dirty="0" err="1" smtClean="0"/>
              <a:t>zrenice</a:t>
            </a:r>
            <a:r>
              <a:rPr lang="en-IE" dirty="0" smtClean="0"/>
              <a:t> </a:t>
            </a:r>
            <a:r>
              <a:rPr lang="en-IE" dirty="0" err="1" smtClean="0"/>
              <a:t>vplyvom</a:t>
            </a:r>
            <a:r>
              <a:rPr lang="en-IE" dirty="0" smtClean="0"/>
              <a:t> </a:t>
            </a:r>
            <a:r>
              <a:rPr lang="en-IE" dirty="0" err="1" smtClean="0"/>
              <a:t>intenzity</a:t>
            </a:r>
            <a:r>
              <a:rPr lang="en-IE" dirty="0" smtClean="0"/>
              <a:t> </a:t>
            </a:r>
            <a:r>
              <a:rPr lang="en-IE" dirty="0" err="1" smtClean="0"/>
              <a:t>svetla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2323475" y="6445770"/>
            <a:ext cx="54373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E" dirty="0" err="1" smtClean="0"/>
              <a:t>deň</a:t>
            </a:r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4394616" y="2685737"/>
            <a:ext cx="52610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E" dirty="0" err="1" smtClean="0"/>
              <a:t>noc</a:t>
            </a:r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22442058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Kópia – kocinarzadsluchu[1]"/>
          <p:cNvPicPr>
            <a:picLocks noChangeAspect="1" noChangeArrowheads="1"/>
          </p:cNvPicPr>
          <p:nvPr/>
        </p:nvPicPr>
        <p:blipFill>
          <a:blip r:embed="rId2"/>
          <a:srcRect t="2032"/>
          <a:stretch>
            <a:fillRect/>
          </a:stretch>
        </p:blipFill>
        <p:spPr bwMode="auto">
          <a:xfrm>
            <a:off x="304800" y="381000"/>
            <a:ext cx="7224184" cy="6172200"/>
          </a:xfrm>
          <a:prstGeom prst="rect">
            <a:avLst/>
          </a:prstGeom>
          <a:noFill/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540000" y="457201"/>
            <a:ext cx="24384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b="1"/>
              <a:t>Stavba ucha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914400" y="1219201"/>
            <a:ext cx="1320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b="1"/>
              <a:t>ušnica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3556000" y="5867400"/>
            <a:ext cx="1625600" cy="407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sk-SK" b="1"/>
              <a:t>bubienok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5892800" y="5638801"/>
            <a:ext cx="31496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Eustachova trubica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406400" y="5867400"/>
            <a:ext cx="2743200" cy="407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sk-SK" b="1"/>
              <a:t>vonkajšie ucho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5384800" y="6172201"/>
            <a:ext cx="2235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b="1"/>
              <a:t>stredné ucho</a:t>
            </a: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2641600" y="3352800"/>
            <a:ext cx="2032000" cy="695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sk-SK" b="1"/>
              <a:t>sluchové </a:t>
            </a:r>
          </a:p>
          <a:p>
            <a:pPr algn="ctr">
              <a:lnSpc>
                <a:spcPct val="110000"/>
              </a:lnSpc>
            </a:pPr>
            <a:r>
              <a:rPr lang="sk-SK" b="1"/>
              <a:t>kostičky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5080000" y="2133600"/>
            <a:ext cx="1930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b="1"/>
              <a:t>polkruhové kanáliky</a:t>
            </a: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5973233" y="2833688"/>
            <a:ext cx="800219" cy="3970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sk-SK" b="1"/>
              <a:t>slimák</a:t>
            </a:r>
          </a:p>
        </p:txBody>
      </p:sp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6197600" y="3276600"/>
            <a:ext cx="17272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b="1"/>
              <a:t>sluchový nerv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endParaRPr lang="en-IE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939790" y="277319"/>
            <a:ext cx="4252210" cy="6124754"/>
          </a:xfrm>
          <a:prstGeom prst="rect">
            <a:avLst/>
          </a:prstGeom>
          <a:solidFill>
            <a:srgbClr val="FF33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IE" sz="2800" b="1" dirty="0" err="1" smtClean="0">
                <a:solidFill>
                  <a:schemeClr val="bg1"/>
                </a:solidFill>
              </a:rPr>
              <a:t>Ucho</a:t>
            </a:r>
            <a:r>
              <a:rPr lang="en-IE" sz="2800" b="1" dirty="0" smtClean="0">
                <a:solidFill>
                  <a:schemeClr val="bg1"/>
                </a:solidFill>
              </a:rPr>
              <a:t> u </a:t>
            </a:r>
            <a:r>
              <a:rPr lang="en-IE" sz="2800" b="1" dirty="0" err="1" smtClean="0">
                <a:solidFill>
                  <a:schemeClr val="bg1"/>
                </a:solidFill>
              </a:rPr>
              <a:t>cicavcov</a:t>
            </a:r>
            <a:r>
              <a:rPr lang="en-IE" sz="2800" b="1" dirty="0" smtClean="0">
                <a:solidFill>
                  <a:schemeClr val="bg1"/>
                </a:solidFill>
              </a:rPr>
              <a:t> </a:t>
            </a:r>
            <a:r>
              <a:rPr lang="en-IE" sz="2800" b="1" dirty="0" err="1" smtClean="0">
                <a:solidFill>
                  <a:schemeClr val="bg1"/>
                </a:solidFill>
              </a:rPr>
              <a:t>pozostáva</a:t>
            </a:r>
            <a:r>
              <a:rPr lang="en-IE" sz="2800" b="1" dirty="0" smtClean="0">
                <a:solidFill>
                  <a:schemeClr val="bg1"/>
                </a:solidFill>
              </a:rPr>
              <a:t> z 3 </a:t>
            </a:r>
            <a:r>
              <a:rPr lang="en-IE" sz="2800" b="1" dirty="0" err="1" smtClean="0">
                <a:solidFill>
                  <a:schemeClr val="bg1"/>
                </a:solidFill>
              </a:rPr>
              <a:t>častí</a:t>
            </a:r>
            <a:r>
              <a:rPr lang="en-IE" sz="2800" b="1" dirty="0" smtClean="0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140000"/>
              </a:lnSpc>
            </a:pPr>
            <a:r>
              <a:rPr lang="en-IE" sz="2800" b="1" dirty="0" err="1" smtClean="0">
                <a:solidFill>
                  <a:srgbClr val="FFFF00"/>
                </a:solidFill>
              </a:rPr>
              <a:t>Vnútorné</a:t>
            </a:r>
            <a:r>
              <a:rPr lang="en-IE" sz="2800" b="1" dirty="0" smtClean="0">
                <a:solidFill>
                  <a:srgbClr val="FFFF00"/>
                </a:solidFill>
              </a:rPr>
              <a:t>-</a:t>
            </a:r>
          </a:p>
          <a:p>
            <a:pPr>
              <a:lnSpc>
                <a:spcPct val="140000"/>
              </a:lnSpc>
            </a:pPr>
            <a:r>
              <a:rPr lang="en-IE" sz="2800" b="1" dirty="0" smtClean="0">
                <a:solidFill>
                  <a:schemeClr val="bg1"/>
                </a:solidFill>
              </a:rPr>
              <a:t>v </a:t>
            </a:r>
            <a:r>
              <a:rPr lang="en-IE" sz="2800" b="1" dirty="0" err="1" smtClean="0">
                <a:solidFill>
                  <a:schemeClr val="bg1"/>
                </a:solidFill>
              </a:rPr>
              <a:t>lebke</a:t>
            </a:r>
            <a:r>
              <a:rPr lang="en-IE" sz="2800" b="1" dirty="0" smtClean="0">
                <a:solidFill>
                  <a:schemeClr val="bg1"/>
                </a:solidFill>
              </a:rPr>
              <a:t> </a:t>
            </a:r>
            <a:r>
              <a:rPr lang="en-IE" sz="1600" b="1" dirty="0" smtClean="0">
                <a:solidFill>
                  <a:schemeClr val="bg1"/>
                </a:solidFill>
              </a:rPr>
              <a:t>(</a:t>
            </a:r>
            <a:r>
              <a:rPr lang="en-IE" sz="1600" b="1" dirty="0" err="1" smtClean="0">
                <a:solidFill>
                  <a:schemeClr val="bg1"/>
                </a:solidFill>
              </a:rPr>
              <a:t>slimák</a:t>
            </a:r>
            <a:r>
              <a:rPr lang="en-IE" sz="1600" b="1" dirty="0" smtClean="0">
                <a:solidFill>
                  <a:schemeClr val="bg1"/>
                </a:solidFill>
              </a:rPr>
              <a:t> a </a:t>
            </a:r>
            <a:r>
              <a:rPr lang="en-IE" sz="1600" b="1" dirty="0" err="1" smtClean="0">
                <a:solidFill>
                  <a:schemeClr val="bg1"/>
                </a:solidFill>
              </a:rPr>
              <a:t>polkruhovité</a:t>
            </a:r>
            <a:r>
              <a:rPr lang="en-IE" sz="1600" b="1" dirty="0" smtClean="0">
                <a:solidFill>
                  <a:schemeClr val="bg1"/>
                </a:solidFill>
              </a:rPr>
              <a:t> </a:t>
            </a:r>
            <a:r>
              <a:rPr lang="en-IE" sz="1600" b="1" dirty="0" err="1" smtClean="0">
                <a:solidFill>
                  <a:schemeClr val="bg1"/>
                </a:solidFill>
              </a:rPr>
              <a:t>chodbičky</a:t>
            </a:r>
            <a:r>
              <a:rPr lang="en-IE" sz="1600" b="1" dirty="0" smtClean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40000"/>
              </a:lnSpc>
            </a:pPr>
            <a:r>
              <a:rPr lang="en-IE" sz="2800" b="1" dirty="0" smtClean="0">
                <a:solidFill>
                  <a:srgbClr val="FFFF00"/>
                </a:solidFill>
              </a:rPr>
              <a:t>Stredné-</a:t>
            </a:r>
            <a:r>
              <a:rPr lang="en-IE" sz="2800" b="1" dirty="0" smtClean="0">
                <a:solidFill>
                  <a:schemeClr val="bg1"/>
                </a:solidFill>
              </a:rPr>
              <a:t>3kostičky+bubienok</a:t>
            </a:r>
          </a:p>
          <a:p>
            <a:pPr>
              <a:lnSpc>
                <a:spcPct val="140000"/>
              </a:lnSpc>
            </a:pPr>
            <a:r>
              <a:rPr lang="en-IE" sz="2800" b="1" dirty="0" err="1" smtClean="0">
                <a:solidFill>
                  <a:srgbClr val="FFFF00"/>
                </a:solidFill>
              </a:rPr>
              <a:t>Vonkajšie</a:t>
            </a:r>
            <a:r>
              <a:rPr lang="en-IE" sz="2800" b="1" dirty="0" smtClean="0">
                <a:solidFill>
                  <a:srgbClr val="FFFF00"/>
                </a:solidFill>
              </a:rPr>
              <a:t>-</a:t>
            </a:r>
          </a:p>
          <a:p>
            <a:pPr>
              <a:lnSpc>
                <a:spcPct val="140000"/>
              </a:lnSpc>
            </a:pPr>
            <a:r>
              <a:rPr lang="en-IE" sz="2800" b="1" dirty="0" err="1" smtClean="0">
                <a:solidFill>
                  <a:schemeClr val="bg1"/>
                </a:solidFill>
              </a:rPr>
              <a:t>zvukovod+ušnica</a:t>
            </a:r>
            <a:endParaRPr lang="en-IE" sz="2800" b="1" dirty="0" smtClean="0">
              <a:solidFill>
                <a:schemeClr val="bg1"/>
              </a:solidFill>
            </a:endParaRPr>
          </a:p>
          <a:p>
            <a:pPr>
              <a:lnSpc>
                <a:spcPct val="140000"/>
              </a:lnSpc>
            </a:pPr>
            <a:r>
              <a:rPr lang="en-IE" sz="2800" b="1" dirty="0" err="1" smtClean="0">
                <a:solidFill>
                  <a:schemeClr val="bg1"/>
                </a:solidFill>
              </a:rPr>
              <a:t>Nie</a:t>
            </a:r>
            <a:r>
              <a:rPr lang="en-IE" sz="2800" b="1" dirty="0" smtClean="0">
                <a:solidFill>
                  <a:schemeClr val="bg1"/>
                </a:solidFill>
              </a:rPr>
              <a:t> </a:t>
            </a:r>
            <a:r>
              <a:rPr lang="en-IE" sz="2800" b="1" dirty="0" err="1" smtClean="0">
                <a:solidFill>
                  <a:schemeClr val="bg1"/>
                </a:solidFill>
              </a:rPr>
              <a:t>všetky</a:t>
            </a:r>
            <a:r>
              <a:rPr lang="en-IE" sz="2800" b="1" dirty="0" smtClean="0">
                <a:solidFill>
                  <a:schemeClr val="bg1"/>
                </a:solidFill>
              </a:rPr>
              <a:t> </a:t>
            </a:r>
            <a:r>
              <a:rPr lang="en-IE" sz="2800" b="1" dirty="0" err="1" smtClean="0">
                <a:solidFill>
                  <a:schemeClr val="bg1"/>
                </a:solidFill>
              </a:rPr>
              <a:t>stavovce</a:t>
            </a:r>
            <a:r>
              <a:rPr lang="en-IE" sz="2800" b="1" dirty="0" smtClean="0">
                <a:solidFill>
                  <a:schemeClr val="bg1"/>
                </a:solidFill>
              </a:rPr>
              <a:t>  </a:t>
            </a:r>
            <a:r>
              <a:rPr lang="en-IE" sz="2800" b="1" dirty="0" err="1" smtClean="0">
                <a:solidFill>
                  <a:schemeClr val="bg1"/>
                </a:solidFill>
              </a:rPr>
              <a:t>však</a:t>
            </a:r>
            <a:r>
              <a:rPr lang="en-IE" sz="2800" b="1" dirty="0" smtClean="0">
                <a:solidFill>
                  <a:schemeClr val="bg1"/>
                </a:solidFill>
              </a:rPr>
              <a:t> </a:t>
            </a:r>
            <a:r>
              <a:rPr lang="en-IE" sz="2800" b="1" dirty="0" err="1" smtClean="0">
                <a:solidFill>
                  <a:schemeClr val="bg1"/>
                </a:solidFill>
              </a:rPr>
              <a:t>majú</a:t>
            </a:r>
            <a:r>
              <a:rPr lang="en-IE" sz="2800" b="1" dirty="0" smtClean="0">
                <a:solidFill>
                  <a:schemeClr val="bg1"/>
                </a:solidFill>
              </a:rPr>
              <a:t> </a:t>
            </a:r>
            <a:r>
              <a:rPr lang="en-IE" sz="2800" b="1" dirty="0" err="1" smtClean="0">
                <a:solidFill>
                  <a:schemeClr val="bg1"/>
                </a:solidFill>
              </a:rPr>
              <a:t>všetky</a:t>
            </a:r>
            <a:r>
              <a:rPr lang="en-IE" sz="2800" b="1" dirty="0" smtClean="0">
                <a:solidFill>
                  <a:schemeClr val="bg1"/>
                </a:solidFill>
              </a:rPr>
              <a:t> 3 </a:t>
            </a:r>
            <a:r>
              <a:rPr lang="en-IE" sz="2800" b="1" dirty="0" err="1" smtClean="0">
                <a:solidFill>
                  <a:schemeClr val="bg1"/>
                </a:solidFill>
              </a:rPr>
              <a:t>časti</a:t>
            </a:r>
            <a:r>
              <a:rPr lang="en-IE" sz="2800" b="1" dirty="0" smtClean="0">
                <a:solidFill>
                  <a:schemeClr val="bg1"/>
                </a:solidFill>
              </a:rPr>
              <a:t>.</a:t>
            </a:r>
            <a:endParaRPr lang="sk-SK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857C0AC-A98F-466F-88DB-67149B35C57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sk-SK" b="1" dirty="0" smtClean="0"/>
              <a:t>Sluch</a:t>
            </a:r>
            <a:r>
              <a:rPr lang="sk-SK" dirty="0" smtClean="0"/>
              <a:t> </a:t>
            </a:r>
            <a:r>
              <a:rPr lang="en-IE" dirty="0" smtClean="0"/>
              <a:t>-</a:t>
            </a:r>
            <a:r>
              <a:rPr lang="sk-SK" dirty="0" smtClean="0"/>
              <a:t>zachytáva zvukové vlny.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ORGÁN SLUCH-UCHO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b="1" spc="50" dirty="0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sk-SK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27C0557F-0158-46D4-9266-4043D3A76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E" b="1" dirty="0" err="1" smtClean="0"/>
              <a:t>Sluch</a:t>
            </a:r>
            <a:r>
              <a:rPr lang="en-IE" dirty="0" smtClean="0"/>
              <a:t> </a:t>
            </a:r>
            <a:r>
              <a:rPr lang="en-IE" dirty="0" err="1" smtClean="0"/>
              <a:t>slúži</a:t>
            </a:r>
            <a:r>
              <a:rPr lang="en-IE" dirty="0" smtClean="0"/>
              <a:t> </a:t>
            </a:r>
            <a:r>
              <a:rPr lang="en-IE" dirty="0" err="1" smtClean="0"/>
              <a:t>stavovcom</a:t>
            </a:r>
            <a:r>
              <a:rPr lang="en-IE" dirty="0" smtClean="0"/>
              <a:t> </a:t>
            </a:r>
            <a:r>
              <a:rPr lang="en-IE" dirty="0" err="1" smtClean="0"/>
              <a:t>na</a:t>
            </a:r>
            <a:r>
              <a:rPr lang="en-IE" dirty="0" smtClean="0"/>
              <a:t> </a:t>
            </a:r>
            <a:r>
              <a:rPr lang="en-IE" dirty="0" err="1" smtClean="0"/>
              <a:t>orientáciu</a:t>
            </a:r>
            <a:r>
              <a:rPr lang="en-IE" dirty="0" smtClean="0"/>
              <a:t> v </a:t>
            </a:r>
            <a:r>
              <a:rPr lang="en-IE" dirty="0" err="1" smtClean="0"/>
              <a:t>prostredí</a:t>
            </a:r>
            <a:r>
              <a:rPr lang="en-IE" dirty="0" smtClean="0"/>
              <a:t> a </a:t>
            </a:r>
            <a:r>
              <a:rPr lang="en-IE" dirty="0" err="1" smtClean="0"/>
              <a:t>na</a:t>
            </a:r>
            <a:r>
              <a:rPr lang="en-IE" dirty="0" smtClean="0"/>
              <a:t> </a:t>
            </a:r>
            <a:r>
              <a:rPr lang="en-IE" dirty="0" err="1" smtClean="0"/>
              <a:t>komunikáciu</a:t>
            </a:r>
            <a:endParaRPr lang="en-IE" dirty="0" smtClean="0"/>
          </a:p>
          <a:p>
            <a:pPr>
              <a:buNone/>
            </a:pPr>
            <a:endParaRPr lang="en-IE" b="1" dirty="0" smtClean="0"/>
          </a:p>
          <a:p>
            <a:r>
              <a:rPr lang="en-IE" b="1" dirty="0" err="1" smtClean="0"/>
              <a:t>Ryby</a:t>
            </a:r>
            <a:r>
              <a:rPr lang="en-IE" b="1" dirty="0" smtClean="0"/>
              <a:t>- </a:t>
            </a:r>
            <a:r>
              <a:rPr lang="en-IE" dirty="0" err="1" smtClean="0"/>
              <a:t>majú</a:t>
            </a:r>
            <a:r>
              <a:rPr lang="en-IE" b="1" dirty="0" smtClean="0"/>
              <a:t> </a:t>
            </a:r>
            <a:r>
              <a:rPr lang="sk-SK" dirty="0" smtClean="0"/>
              <a:t> </a:t>
            </a:r>
            <a:r>
              <a:rPr lang="en-IE" dirty="0" err="1" smtClean="0"/>
              <a:t>neúplné</a:t>
            </a:r>
            <a:r>
              <a:rPr lang="en-IE" dirty="0" smtClean="0"/>
              <a:t> </a:t>
            </a:r>
            <a:r>
              <a:rPr lang="sk-SK" dirty="0" smtClean="0"/>
              <a:t> vnútor</a:t>
            </a:r>
            <a:r>
              <a:rPr lang="en-IE" dirty="0" err="1" smtClean="0"/>
              <a:t>né</a:t>
            </a:r>
            <a:r>
              <a:rPr lang="sk-SK" dirty="0" smtClean="0"/>
              <a:t> uch</a:t>
            </a:r>
            <a:r>
              <a:rPr lang="en-IE" dirty="0" smtClean="0"/>
              <a:t>o</a:t>
            </a:r>
          </a:p>
          <a:p>
            <a:r>
              <a:rPr lang="en-IE" b="1" dirty="0" err="1" smtClean="0"/>
              <a:t>Obojživelníky</a:t>
            </a:r>
            <a:r>
              <a:rPr lang="en-IE" b="1" dirty="0" smtClean="0"/>
              <a:t> a </a:t>
            </a:r>
            <a:r>
              <a:rPr lang="en-IE" b="1" dirty="0" err="1" smtClean="0"/>
              <a:t>plazy</a:t>
            </a:r>
            <a:r>
              <a:rPr lang="sk-SK" dirty="0" smtClean="0"/>
              <a:t>– </a:t>
            </a:r>
            <a:r>
              <a:rPr lang="en-IE" dirty="0" err="1" smtClean="0"/>
              <a:t>vnútorné</a:t>
            </a:r>
            <a:r>
              <a:rPr lang="en-IE" dirty="0" smtClean="0"/>
              <a:t>  a </a:t>
            </a:r>
            <a:r>
              <a:rPr lang="sk-SK" dirty="0" smtClean="0"/>
              <a:t>stredné ucho</a:t>
            </a:r>
            <a:r>
              <a:rPr lang="en-IE" dirty="0" smtClean="0"/>
              <a:t>(</a:t>
            </a:r>
            <a:r>
              <a:rPr lang="en-IE" dirty="0" err="1" smtClean="0"/>
              <a:t>plazy</a:t>
            </a:r>
            <a:r>
              <a:rPr lang="en-IE" dirty="0" smtClean="0"/>
              <a:t>- </a:t>
            </a:r>
            <a:r>
              <a:rPr lang="en-IE" dirty="0" err="1" smtClean="0"/>
              <a:t>stredné</a:t>
            </a:r>
            <a:r>
              <a:rPr lang="en-IE" dirty="0" smtClean="0"/>
              <a:t> </a:t>
            </a:r>
            <a:r>
              <a:rPr lang="en-IE" dirty="0" err="1" smtClean="0"/>
              <a:t>ucho</a:t>
            </a:r>
            <a:r>
              <a:rPr lang="en-IE" dirty="0" smtClean="0"/>
              <a:t> </a:t>
            </a:r>
            <a:r>
              <a:rPr lang="en-IE" dirty="0" err="1" smtClean="0"/>
              <a:t>zakončené</a:t>
            </a:r>
            <a:r>
              <a:rPr lang="en-IE" dirty="0" smtClean="0"/>
              <a:t> </a:t>
            </a:r>
            <a:r>
              <a:rPr lang="en-IE" dirty="0" err="1" smtClean="0"/>
              <a:t>bubienkom</a:t>
            </a:r>
            <a:r>
              <a:rPr lang="en-IE" dirty="0" smtClean="0"/>
              <a:t>)</a:t>
            </a:r>
          </a:p>
          <a:p>
            <a:r>
              <a:rPr lang="en-IE" b="1" dirty="0" err="1" smtClean="0"/>
              <a:t>Vtáky</a:t>
            </a:r>
            <a:r>
              <a:rPr lang="en-IE" b="1" dirty="0" smtClean="0"/>
              <a:t>- </a:t>
            </a:r>
            <a:r>
              <a:rPr lang="en-IE" dirty="0" err="1" smtClean="0"/>
              <a:t>ucho</a:t>
            </a:r>
            <a:r>
              <a:rPr lang="en-IE" dirty="0" smtClean="0"/>
              <a:t> </a:t>
            </a:r>
            <a:r>
              <a:rPr lang="en-IE" dirty="0" err="1" smtClean="0"/>
              <a:t>zložené</a:t>
            </a:r>
            <a:r>
              <a:rPr lang="en-IE" dirty="0" smtClean="0"/>
              <a:t> z 3 </a:t>
            </a:r>
            <a:r>
              <a:rPr lang="en-IE" dirty="0" err="1" smtClean="0"/>
              <a:t>častí</a:t>
            </a:r>
            <a:r>
              <a:rPr lang="en-IE" dirty="0" smtClean="0"/>
              <a:t> , </a:t>
            </a:r>
            <a:r>
              <a:rPr lang="en-IE" dirty="0" err="1" smtClean="0"/>
              <a:t>nemajú</a:t>
            </a:r>
            <a:r>
              <a:rPr lang="en-IE" dirty="0" smtClean="0"/>
              <a:t> </a:t>
            </a:r>
            <a:r>
              <a:rPr lang="en-IE" dirty="0" err="1" smtClean="0"/>
              <a:t>ušnicu</a:t>
            </a:r>
            <a:endParaRPr lang="en-IE" b="1" dirty="0" smtClean="0"/>
          </a:p>
          <a:p>
            <a:r>
              <a:rPr lang="en-IE" b="1" dirty="0" err="1" smtClean="0"/>
              <a:t>Cicavce-majú</a:t>
            </a:r>
            <a:r>
              <a:rPr lang="en-IE" b="1" dirty="0" smtClean="0"/>
              <a:t> </a:t>
            </a:r>
            <a:r>
              <a:rPr lang="en-IE" b="1" dirty="0" err="1" smtClean="0"/>
              <a:t>ucho</a:t>
            </a:r>
            <a:r>
              <a:rPr lang="en-IE" b="1" dirty="0" smtClean="0"/>
              <a:t> </a:t>
            </a:r>
            <a:r>
              <a:rPr lang="en-IE" b="1" dirty="0" err="1" smtClean="0"/>
              <a:t>zložené</a:t>
            </a:r>
            <a:r>
              <a:rPr lang="en-IE" b="1" dirty="0" smtClean="0"/>
              <a:t> z 3 </a:t>
            </a:r>
            <a:r>
              <a:rPr lang="en-IE" b="1" dirty="0" err="1" smtClean="0"/>
              <a:t>častí</a:t>
            </a:r>
            <a:r>
              <a:rPr lang="en-IE" b="1" dirty="0" smtClean="0"/>
              <a:t>(</a:t>
            </a:r>
            <a:r>
              <a:rPr lang="en-IE" b="1" dirty="0" err="1" smtClean="0"/>
              <a:t>vnútorné,stredné</a:t>
            </a:r>
            <a:r>
              <a:rPr lang="en-IE" b="1" dirty="0" smtClean="0"/>
              <a:t> a </a:t>
            </a:r>
            <a:r>
              <a:rPr lang="en-IE" b="1" dirty="0" err="1" smtClean="0"/>
              <a:t>vonkajšie</a:t>
            </a:r>
            <a:r>
              <a:rPr lang="en-IE" b="1" dirty="0" smtClean="0"/>
              <a:t>), </a:t>
            </a:r>
            <a:r>
              <a:rPr lang="en-IE" b="1" dirty="0" err="1" smtClean="0"/>
              <a:t>majú</a:t>
            </a:r>
            <a:r>
              <a:rPr lang="en-IE" b="1" dirty="0" smtClean="0"/>
              <a:t> </a:t>
            </a:r>
            <a:r>
              <a:rPr lang="en-IE" b="1" dirty="0" err="1" smtClean="0"/>
              <a:t>ušnicu</a:t>
            </a:r>
            <a:r>
              <a:rPr lang="en-IE" b="1" dirty="0" smtClean="0"/>
              <a:t>, </a:t>
            </a:r>
            <a:r>
              <a:rPr lang="en-IE" b="1" dirty="0" err="1" smtClean="0"/>
              <a:t>ktorou</a:t>
            </a:r>
            <a:r>
              <a:rPr lang="en-IE" b="1" dirty="0" smtClean="0"/>
              <a:t> </a:t>
            </a:r>
            <a:r>
              <a:rPr lang="en-IE" b="1" dirty="0" err="1" smtClean="0"/>
              <a:t>väčšina</a:t>
            </a:r>
            <a:r>
              <a:rPr lang="en-IE" b="1" dirty="0" smtClean="0"/>
              <a:t> </a:t>
            </a:r>
            <a:r>
              <a:rPr lang="en-IE" b="1" dirty="0" err="1" smtClean="0"/>
              <a:t>dokáže</a:t>
            </a:r>
            <a:r>
              <a:rPr lang="en-IE" b="1" dirty="0" smtClean="0"/>
              <a:t> </a:t>
            </a:r>
            <a:r>
              <a:rPr lang="en-IE" b="1" dirty="0" err="1" smtClean="0"/>
              <a:t>hýbať</a:t>
            </a:r>
            <a:r>
              <a:rPr lang="en-IE" dirty="0" smtClean="0"/>
              <a:t> (</a:t>
            </a:r>
            <a:r>
              <a:rPr lang="en-IE" dirty="0" err="1" smtClean="0"/>
              <a:t>časť</a:t>
            </a:r>
            <a:r>
              <a:rPr lang="en-IE" dirty="0" smtClean="0"/>
              <a:t> </a:t>
            </a:r>
            <a:r>
              <a:rPr lang="en-IE" dirty="0" err="1" smtClean="0"/>
              <a:t>vonkajšieho</a:t>
            </a:r>
            <a:r>
              <a:rPr lang="en-IE" dirty="0" smtClean="0"/>
              <a:t>  </a:t>
            </a:r>
            <a:r>
              <a:rPr lang="en-IE" dirty="0" err="1" smtClean="0"/>
              <a:t>ucha,ktorá</a:t>
            </a:r>
            <a:r>
              <a:rPr lang="en-IE" dirty="0" smtClean="0"/>
              <a:t> </a:t>
            </a:r>
            <a:r>
              <a:rPr lang="en-IE" dirty="0" err="1" smtClean="0"/>
              <a:t>sa</a:t>
            </a:r>
            <a:r>
              <a:rPr lang="en-IE" dirty="0" smtClean="0"/>
              <a:t> </a:t>
            </a:r>
            <a:r>
              <a:rPr lang="sk-SK" dirty="0" smtClean="0"/>
              <a:t> natáča za zvukom</a:t>
            </a:r>
            <a:r>
              <a:rPr lang="en-IE" dirty="0" smtClean="0"/>
              <a:t>)</a:t>
            </a:r>
            <a:endParaRPr lang="en-IE" b="1" dirty="0" smtClean="0"/>
          </a:p>
          <a:p>
            <a:pPr>
              <a:buNone/>
            </a:pPr>
            <a:r>
              <a:rPr lang="sk-SK" dirty="0" smtClean="0"/>
              <a:t> netopier, veľryba- vydáva ultrazvuk, </a:t>
            </a:r>
            <a:r>
              <a:rPr lang="en-IE" dirty="0" err="1" smtClean="0"/>
              <a:t>ktorý</a:t>
            </a:r>
            <a:r>
              <a:rPr lang="en-IE" dirty="0" smtClean="0"/>
              <a:t> </a:t>
            </a:r>
            <a:r>
              <a:rPr lang="en-IE" dirty="0" err="1" smtClean="0"/>
              <a:t>sa</a:t>
            </a:r>
            <a:r>
              <a:rPr lang="en-IE" dirty="0" smtClean="0"/>
              <a:t> </a:t>
            </a:r>
            <a:r>
              <a:rPr lang="en-IE" dirty="0" err="1" smtClean="0"/>
              <a:t>odráža</a:t>
            </a:r>
            <a:r>
              <a:rPr lang="en-IE" dirty="0" smtClean="0"/>
              <a:t> </a:t>
            </a:r>
            <a:r>
              <a:rPr lang="en-IE" dirty="0" err="1" smtClean="0"/>
              <a:t>od</a:t>
            </a:r>
            <a:r>
              <a:rPr lang="en-IE" dirty="0" smtClean="0"/>
              <a:t> </a:t>
            </a:r>
            <a:r>
              <a:rPr lang="en-IE" dirty="0" err="1" smtClean="0"/>
              <a:t>predmetov</a:t>
            </a:r>
            <a:r>
              <a:rPr lang="en-IE" dirty="0" smtClean="0"/>
              <a:t>, a </a:t>
            </a:r>
            <a:r>
              <a:rPr lang="en-IE" dirty="0" err="1" smtClean="0"/>
              <a:t>tým</a:t>
            </a:r>
            <a:r>
              <a:rPr lang="en-IE" dirty="0" smtClean="0"/>
              <a:t> </a:t>
            </a:r>
            <a:r>
              <a:rPr lang="en-IE" dirty="0" err="1" smtClean="0"/>
              <a:t>sa</a:t>
            </a:r>
            <a:r>
              <a:rPr lang="en-IE" dirty="0" smtClean="0"/>
              <a:t> </a:t>
            </a:r>
            <a:r>
              <a:rPr lang="en-IE" dirty="0" err="1" smtClean="0"/>
              <a:t>orientujú</a:t>
            </a:r>
            <a:r>
              <a:rPr lang="en-IE" dirty="0" smtClean="0"/>
              <a:t> v </a:t>
            </a:r>
            <a:r>
              <a:rPr lang="en-IE" dirty="0" err="1" smtClean="0"/>
              <a:t>priestore</a:t>
            </a:r>
            <a:r>
              <a:rPr lang="sk-SK" dirty="0" smtClean="0"/>
              <a:t>. </a:t>
            </a:r>
            <a:endParaRPr lang="en-IE" dirty="0" smtClean="0"/>
          </a:p>
          <a:p>
            <a:pPr>
              <a:buNone/>
            </a:pPr>
            <a:endParaRPr lang="en-IE" b="1" dirty="0" smtClean="0"/>
          </a:p>
          <a:p>
            <a:endParaRPr lang="sk-SK" dirty="0" smtClean="0"/>
          </a:p>
          <a:p>
            <a:endParaRPr lang="en-IE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6983336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1431FB69-5B93-4F99-AE2B-FE42DC953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623" y="0"/>
            <a:ext cx="4426085" cy="3284902"/>
          </a:xfrm>
          <a:prstGeom prst="rect">
            <a:avLst/>
          </a:prstGeom>
        </p:spPr>
      </p:pic>
      <p:pic>
        <p:nvPicPr>
          <p:cNvPr id="5124" name="Picture 4" descr="Image result for lynx ear gif">
            <a:extLst>
              <a:ext uri="{FF2B5EF4-FFF2-40B4-BE49-F238E27FC236}">
                <a16:creationId xmlns="" xmlns:a16="http://schemas.microsoft.com/office/drawing/2014/main" id="{142F241B-3FA2-452E-A84A-FD78A07CAC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111" y="3153204"/>
            <a:ext cx="2649889" cy="3704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Jasterica - Fotografia - Fotogaléria | ePhoto.sk - foto, fotografie,  fotoapará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696" y="3957404"/>
            <a:ext cx="4192086" cy="2690734"/>
          </a:xfrm>
          <a:prstGeom prst="rect">
            <a:avLst/>
          </a:prstGeom>
          <a:noFill/>
        </p:spPr>
      </p:pic>
      <p:pic>
        <p:nvPicPr>
          <p:cNvPr id="4098" name="Picture 2" descr="Sluch - ZDRAVIE.s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4506" y="2878111"/>
            <a:ext cx="4859167" cy="3979889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2068644" y="4841823"/>
            <a:ext cx="779488" cy="68954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100" name="Picture 4" descr="Zabudni na roztomilé sovy. Dlhočízne nohy a možnosť dovidieť im cez ucho až  na očnú buľvu ťa možno trochu vystrašia | REFRESHER.s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7902" y="0"/>
            <a:ext cx="4748458" cy="3561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33380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Vtáky</a:t>
            </a:r>
            <a:r>
              <a:rPr lang="en-IE" dirty="0" smtClean="0"/>
              <a:t> </a:t>
            </a:r>
            <a:r>
              <a:rPr lang="en-IE" dirty="0" err="1" smtClean="0"/>
              <a:t>majú</a:t>
            </a:r>
            <a:r>
              <a:rPr lang="en-IE" dirty="0" smtClean="0"/>
              <a:t> </a:t>
            </a:r>
            <a:r>
              <a:rPr lang="en-IE" dirty="0" err="1" smtClean="0"/>
              <a:t>aj</a:t>
            </a:r>
            <a:r>
              <a:rPr lang="en-IE" dirty="0" smtClean="0"/>
              <a:t> 6 </a:t>
            </a:r>
            <a:r>
              <a:rPr lang="en-IE" dirty="0" err="1" smtClean="0"/>
              <a:t>zmysel-zmysel</a:t>
            </a:r>
            <a:r>
              <a:rPr lang="en-IE" dirty="0" smtClean="0"/>
              <a:t> pre </a:t>
            </a:r>
            <a:r>
              <a:rPr lang="en-IE" dirty="0" err="1" smtClean="0"/>
              <a:t>gravitačné</a:t>
            </a:r>
            <a:r>
              <a:rPr lang="en-IE" dirty="0" smtClean="0"/>
              <a:t> pole-</a:t>
            </a:r>
            <a:r>
              <a:rPr lang="en-IE" dirty="0" err="1" smtClean="0"/>
              <a:t>sťahovavé</a:t>
            </a:r>
            <a:r>
              <a:rPr lang="en-IE" dirty="0" smtClean="0"/>
              <a:t> </a:t>
            </a:r>
            <a:r>
              <a:rPr lang="en-IE" dirty="0" err="1" smtClean="0"/>
              <a:t>vtáky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88101" y="1570792"/>
            <a:ext cx="10515600" cy="4351338"/>
          </a:xfrm>
        </p:spPr>
        <p:txBody>
          <a:bodyPr/>
          <a:lstStyle/>
          <a:p>
            <a:endParaRPr lang="en-IE"/>
          </a:p>
        </p:txBody>
      </p:sp>
      <p:pic>
        <p:nvPicPr>
          <p:cNvPr id="1026" name="Picture 2" descr="Geológ verí, že objavil fascinujúci dôkaz: Magnetický šiesty zmysel človeka  | Topky.s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1207" y="2019560"/>
            <a:ext cx="4762500" cy="4419600"/>
          </a:xfrm>
          <a:prstGeom prst="rect">
            <a:avLst/>
          </a:prstGeom>
          <a:noFill/>
        </p:spPr>
      </p:pic>
      <p:pic>
        <p:nvPicPr>
          <p:cNvPr id="1028" name="Picture 4" descr="Sťahovavé vtáctvo vyrazilo na dlhú cestu za teplom - S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98688"/>
            <a:ext cx="6400800" cy="4267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b="1" dirty="0" smtClean="0"/>
              <a:t>THE</a:t>
            </a:r>
            <a:endParaRPr lang="en-IE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E" sz="9600" dirty="0" smtClean="0"/>
              <a:t>END</a:t>
            </a:r>
            <a:endParaRPr lang="en-IE" sz="96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E5093C12-941B-4138-BC8D-D9C815E85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90" y="766822"/>
            <a:ext cx="11622990" cy="5858829"/>
          </a:xfrm>
        </p:spPr>
        <p:txBody>
          <a:bodyPr>
            <a:normAutofit/>
          </a:bodyPr>
          <a:lstStyle/>
          <a:p>
            <a:r>
              <a:rPr lang="sk-SK" sz="3200" b="1" dirty="0"/>
              <a:t>Zmyslové orgány</a:t>
            </a:r>
            <a:r>
              <a:rPr lang="sk-SK" sz="3200" dirty="0"/>
              <a:t>: zabezpečujú spojenie medzi vonkajším a vnútorným </a:t>
            </a:r>
            <a:r>
              <a:rPr lang="sk-SK" sz="3200" dirty="0" smtClean="0"/>
              <a:t>prostredím</a:t>
            </a:r>
            <a:r>
              <a:rPr lang="en-IE" sz="3200" dirty="0" smtClean="0"/>
              <a:t> </a:t>
            </a:r>
            <a:r>
              <a:rPr lang="en-IE" sz="3200" dirty="0" err="1" smtClean="0"/>
              <a:t>prostredníctvom</a:t>
            </a:r>
            <a:r>
              <a:rPr lang="en-IE" sz="3200" dirty="0" smtClean="0"/>
              <a:t> </a:t>
            </a:r>
            <a:r>
              <a:rPr lang="en-IE" sz="3200" b="1" dirty="0" err="1" smtClean="0"/>
              <a:t>zmyslových</a:t>
            </a:r>
            <a:r>
              <a:rPr lang="en-IE" sz="3200" b="1" dirty="0" smtClean="0"/>
              <a:t> </a:t>
            </a:r>
            <a:r>
              <a:rPr lang="en-IE" sz="3200" b="1" dirty="0" err="1" smtClean="0"/>
              <a:t>buniek</a:t>
            </a:r>
            <a:endParaRPr lang="en-IE" sz="3200" b="1" dirty="0" smtClean="0"/>
          </a:p>
          <a:p>
            <a:endParaRPr lang="sk-SK" sz="3200" b="1" dirty="0"/>
          </a:p>
          <a:p>
            <a:r>
              <a:rPr lang="sk-SK" sz="3200" b="1" dirty="0"/>
              <a:t>Zmyslové </a:t>
            </a:r>
            <a:r>
              <a:rPr lang="sk-SK" sz="3200" b="1" dirty="0" smtClean="0"/>
              <a:t>bunky</a:t>
            </a:r>
            <a:r>
              <a:rPr lang="en-IE" sz="3200" b="1" dirty="0" err="1" smtClean="0"/>
              <a:t>voláme</a:t>
            </a:r>
            <a:r>
              <a:rPr lang="en-IE" sz="3200" b="1" dirty="0" smtClean="0"/>
              <a:t> </a:t>
            </a:r>
            <a:r>
              <a:rPr lang="en-IE" sz="3200" b="1" dirty="0" err="1" smtClean="0"/>
              <a:t>tiež</a:t>
            </a:r>
            <a:r>
              <a:rPr lang="en-IE" sz="3200" b="1" dirty="0" smtClean="0"/>
              <a:t> </a:t>
            </a:r>
            <a:r>
              <a:rPr lang="en-IE" sz="3200" b="1" dirty="0" smtClean="0"/>
              <a:t>RECEPTORY</a:t>
            </a:r>
            <a:r>
              <a:rPr lang="sk-SK" sz="3200" dirty="0" smtClean="0"/>
              <a:t> </a:t>
            </a:r>
            <a:endParaRPr lang="en-IE" sz="3200" dirty="0" smtClean="0"/>
          </a:p>
          <a:p>
            <a:pPr>
              <a:buNone/>
            </a:pPr>
            <a:endParaRPr lang="en-IE" sz="3200" dirty="0" smtClean="0"/>
          </a:p>
          <a:p>
            <a:r>
              <a:rPr lang="sk-SK" sz="3200" dirty="0" smtClean="0"/>
              <a:t>zachytávajú </a:t>
            </a:r>
            <a:r>
              <a:rPr lang="sk-SK" sz="3200" dirty="0"/>
              <a:t>chemické, plynné, mechanické, zvukové a svetelné podnety</a:t>
            </a:r>
          </a:p>
        </p:txBody>
      </p:sp>
    </p:spTree>
    <p:extLst>
      <p:ext uri="{BB962C8B-B14F-4D97-AF65-F5344CB8AC3E}">
        <p14:creationId xmlns="" xmlns:p14="http://schemas.microsoft.com/office/powerpoint/2010/main" val="32844390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descr="tr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11480800" cy="62484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pPr>
              <a:buFontTx/>
              <a:buNone/>
            </a:pPr>
            <a:endParaRPr lang="sk-SK"/>
          </a:p>
          <a:p>
            <a:pPr>
              <a:buFontTx/>
              <a:buNone/>
            </a:pPr>
            <a:endParaRPr lang="sk-SK"/>
          </a:p>
          <a:p>
            <a:pPr>
              <a:buFontTx/>
              <a:buNone/>
            </a:pPr>
            <a:endParaRPr lang="sk-SK"/>
          </a:p>
          <a:p>
            <a:pPr>
              <a:buFontTx/>
              <a:buNone/>
            </a:pPr>
            <a:endParaRPr lang="sk-SK"/>
          </a:p>
        </p:txBody>
      </p:sp>
      <p:pic>
        <p:nvPicPr>
          <p:cNvPr id="34820" name="Picture 4" descr="19[2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1600" y="1524001"/>
            <a:ext cx="6807200" cy="3541713"/>
          </a:xfrm>
          <a:prstGeom prst="rect">
            <a:avLst/>
          </a:prstGeom>
          <a:noFill/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6400800" y="548640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sz="2400">
                <a:solidFill>
                  <a:schemeClr val="bg1"/>
                </a:solidFill>
              </a:rPr>
              <a:t>Ďakujem za pozornosť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7">
            <a:extLst>
              <a:ext uri="{FF2B5EF4-FFF2-40B4-BE49-F238E27FC236}">
                <a16:creationId xmlns="" xmlns:a16="http://schemas.microsoft.com/office/drawing/2014/main" id="{FA375D64-5C4C-478C-B7B5-5B0583E755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97" t="18904" r="18639" b="20506"/>
          <a:stretch/>
        </p:blipFill>
        <p:spPr>
          <a:xfrm>
            <a:off x="419724" y="0"/>
            <a:ext cx="6323990" cy="66189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657671"/>
            <a:ext cx="4381125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dirty="0" smtClean="0"/>
              <a:t>Na </a:t>
            </a:r>
            <a:r>
              <a:rPr lang="en-IE" dirty="0" err="1" smtClean="0"/>
              <a:t>každú</a:t>
            </a:r>
            <a:r>
              <a:rPr lang="en-IE" dirty="0" smtClean="0"/>
              <a:t> </a:t>
            </a:r>
            <a:r>
              <a:rPr lang="en-IE" dirty="0" err="1" smtClean="0"/>
              <a:t>zmyslovú</a:t>
            </a:r>
            <a:r>
              <a:rPr lang="en-IE" dirty="0" smtClean="0"/>
              <a:t> </a:t>
            </a:r>
            <a:r>
              <a:rPr lang="en-IE" dirty="0" err="1" smtClean="0"/>
              <a:t>bunku</a:t>
            </a:r>
            <a:r>
              <a:rPr lang="en-IE" dirty="0" smtClean="0"/>
              <a:t> je </a:t>
            </a:r>
            <a:r>
              <a:rPr lang="en-IE" dirty="0" err="1" smtClean="0"/>
              <a:t>napojený</a:t>
            </a:r>
            <a:r>
              <a:rPr lang="en-IE" dirty="0" smtClean="0"/>
              <a:t> </a:t>
            </a:r>
            <a:r>
              <a:rPr lang="en-IE" dirty="0" err="1" smtClean="0"/>
              <a:t>nerv</a:t>
            </a:r>
            <a:r>
              <a:rPr lang="en-IE" dirty="0" smtClean="0"/>
              <a:t>, </a:t>
            </a:r>
            <a:r>
              <a:rPr lang="en-IE" dirty="0" err="1" smtClean="0"/>
              <a:t>ktorý</a:t>
            </a:r>
            <a:r>
              <a:rPr lang="en-IE" dirty="0" smtClean="0"/>
              <a:t> </a:t>
            </a:r>
            <a:r>
              <a:rPr lang="en-IE" dirty="0" err="1" smtClean="0"/>
              <a:t>odvádza</a:t>
            </a:r>
            <a:r>
              <a:rPr lang="en-IE" dirty="0" smtClean="0"/>
              <a:t> </a:t>
            </a:r>
            <a:r>
              <a:rPr lang="en-IE" dirty="0" err="1" smtClean="0"/>
              <a:t>zachytenú</a:t>
            </a:r>
            <a:r>
              <a:rPr lang="en-IE" dirty="0" smtClean="0"/>
              <a:t> </a:t>
            </a:r>
            <a:r>
              <a:rPr lang="en-IE" dirty="0" err="1" smtClean="0"/>
              <a:t>informáciu</a:t>
            </a:r>
            <a:r>
              <a:rPr lang="en-IE" dirty="0" smtClean="0"/>
              <a:t>, </a:t>
            </a:r>
            <a:r>
              <a:rPr lang="en-IE" dirty="0" err="1" smtClean="0"/>
              <a:t>vedie</a:t>
            </a:r>
            <a:r>
              <a:rPr lang="en-IE" dirty="0" smtClean="0"/>
              <a:t> </a:t>
            </a:r>
            <a:r>
              <a:rPr lang="en-IE" dirty="0" err="1" smtClean="0"/>
              <a:t>ju</a:t>
            </a:r>
            <a:r>
              <a:rPr lang="en-IE" dirty="0" smtClean="0"/>
              <a:t>  do </a:t>
            </a:r>
            <a:r>
              <a:rPr lang="en-IE" dirty="0" err="1" smtClean="0"/>
              <a:t>centra</a:t>
            </a:r>
            <a:r>
              <a:rPr lang="en-IE" dirty="0" smtClean="0"/>
              <a:t> (</a:t>
            </a:r>
            <a:r>
              <a:rPr lang="en-IE" dirty="0" err="1" smtClean="0"/>
              <a:t>mozog</a:t>
            </a:r>
            <a:r>
              <a:rPr lang="en-IE" dirty="0" smtClean="0"/>
              <a:t>)- ten </a:t>
            </a:r>
            <a:r>
              <a:rPr lang="en-IE" dirty="0" err="1" smtClean="0"/>
              <a:t>ju</a:t>
            </a:r>
            <a:r>
              <a:rPr lang="en-IE" dirty="0" smtClean="0"/>
              <a:t> </a:t>
            </a:r>
            <a:r>
              <a:rPr lang="en-IE" dirty="0" err="1" smtClean="0"/>
              <a:t>spracuje</a:t>
            </a:r>
            <a:r>
              <a:rPr lang="en-IE" dirty="0" smtClean="0"/>
              <a:t> a my </a:t>
            </a:r>
            <a:r>
              <a:rPr lang="en-IE" dirty="0" err="1" smtClean="0"/>
              <a:t>si</a:t>
            </a:r>
            <a:r>
              <a:rPr lang="en-IE" dirty="0" smtClean="0"/>
              <a:t> </a:t>
            </a:r>
            <a:r>
              <a:rPr lang="en-IE" dirty="0" err="1" smtClean="0"/>
              <a:t>uvedomíme</a:t>
            </a:r>
            <a:r>
              <a:rPr lang="en-IE" dirty="0" smtClean="0"/>
              <a:t> </a:t>
            </a:r>
            <a:r>
              <a:rPr lang="en-IE" dirty="0" err="1" smtClean="0"/>
              <a:t>pach</a:t>
            </a:r>
            <a:r>
              <a:rPr lang="en-IE" dirty="0" smtClean="0"/>
              <a:t> ,</a:t>
            </a:r>
            <a:r>
              <a:rPr lang="en-IE" dirty="0" err="1" smtClean="0"/>
              <a:t>chuť</a:t>
            </a:r>
            <a:r>
              <a:rPr lang="en-IE" dirty="0" smtClean="0"/>
              <a:t>, </a:t>
            </a:r>
            <a:r>
              <a:rPr lang="en-IE" dirty="0" err="1" smtClean="0"/>
              <a:t>bolesť</a:t>
            </a:r>
            <a:r>
              <a:rPr lang="en-IE" dirty="0" smtClean="0"/>
              <a:t>,....</a:t>
            </a:r>
            <a:endParaRPr lang="en-IE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697043" y="2136100"/>
            <a:ext cx="4751882" cy="26382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V="1">
            <a:off x="1454048" y="3582647"/>
            <a:ext cx="4334656" cy="1074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ok 5">
            <a:extLst>
              <a:ext uri="{FF2B5EF4-FFF2-40B4-BE49-F238E27FC236}">
                <a16:creationId xmlns="" xmlns:a16="http://schemas.microsoft.com/office/drawing/2014/main" id="{91BD26C6-0F45-4268-B7BE-815EBCFDA0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26" t="15696" r="55780" b="6666"/>
          <a:stretch/>
        </p:blipFill>
        <p:spPr>
          <a:xfrm>
            <a:off x="7030387" y="127314"/>
            <a:ext cx="4816839" cy="6730686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1199213" y="4856813"/>
            <a:ext cx="3147935" cy="15889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72926" y="841946"/>
            <a:ext cx="238093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dirty="0" smtClean="0"/>
              <a:t>Na </a:t>
            </a:r>
            <a:r>
              <a:rPr lang="en-IE" dirty="0" err="1" smtClean="0"/>
              <a:t>jazyku-chuťové</a:t>
            </a:r>
            <a:r>
              <a:rPr lang="en-IE" dirty="0" smtClean="0"/>
              <a:t> </a:t>
            </a:r>
            <a:r>
              <a:rPr lang="en-IE" dirty="0" err="1" smtClean="0"/>
              <a:t>bunky</a:t>
            </a:r>
            <a:r>
              <a:rPr lang="en-IE" dirty="0" smtClean="0"/>
              <a:t> v </a:t>
            </a:r>
            <a:r>
              <a:rPr lang="en-IE" dirty="0" err="1" smtClean="0"/>
              <a:t>chuťových</a:t>
            </a:r>
            <a:r>
              <a:rPr lang="en-IE" dirty="0" smtClean="0"/>
              <a:t> </a:t>
            </a:r>
            <a:r>
              <a:rPr lang="en-IE" dirty="0" err="1" smtClean="0"/>
              <a:t>pohárikoch</a:t>
            </a:r>
            <a:r>
              <a:rPr lang="en-IE" dirty="0" smtClean="0"/>
              <a:t> </a:t>
            </a:r>
            <a:endParaRPr lang="en-IE" dirty="0"/>
          </a:p>
        </p:txBody>
      </p:sp>
      <p:sp>
        <p:nvSpPr>
          <p:cNvPr id="18" name="Oval 17"/>
          <p:cNvSpPr/>
          <p:nvPr/>
        </p:nvSpPr>
        <p:spPr>
          <a:xfrm>
            <a:off x="9009086" y="2113612"/>
            <a:ext cx="1169235" cy="103432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Obdĺžnik: zaoblené rohy 6">
            <a:extLst>
              <a:ext uri="{FF2B5EF4-FFF2-40B4-BE49-F238E27FC236}">
                <a16:creationId xmlns="" xmlns:a16="http://schemas.microsoft.com/office/drawing/2014/main" id="{EA7FF0AF-127C-4053-8A7C-8CAE2329B44A}"/>
              </a:ext>
            </a:extLst>
          </p:cNvPr>
          <p:cNvSpPr/>
          <p:nvPr/>
        </p:nvSpPr>
        <p:spPr>
          <a:xfrm>
            <a:off x="7037408" y="115747"/>
            <a:ext cx="2314936" cy="6510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Zmyslové bunky 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274570" y="1184223"/>
            <a:ext cx="1349115" cy="12591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333221" y="3437742"/>
            <a:ext cx="185877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dirty="0" smtClean="0"/>
              <a:t>V </a:t>
            </a:r>
            <a:r>
              <a:rPr lang="en-IE" dirty="0" err="1" smtClean="0"/>
              <a:t>nosovej</a:t>
            </a:r>
            <a:r>
              <a:rPr lang="en-IE" dirty="0" smtClean="0"/>
              <a:t> </a:t>
            </a:r>
            <a:r>
              <a:rPr lang="en-IE" dirty="0" err="1" smtClean="0"/>
              <a:t>dutine-čuchové</a:t>
            </a:r>
            <a:r>
              <a:rPr lang="en-IE" dirty="0" smtClean="0"/>
              <a:t> </a:t>
            </a:r>
            <a:r>
              <a:rPr lang="en-IE" dirty="0" err="1" smtClean="0"/>
              <a:t>bunky</a:t>
            </a:r>
            <a:endParaRPr lang="en-IE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 flipV="1">
            <a:off x="9818557" y="4017362"/>
            <a:ext cx="1454048" cy="554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8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b="1" dirty="0" err="1" smtClean="0"/>
              <a:t>Aké</a:t>
            </a:r>
            <a:r>
              <a:rPr lang="en-IE" b="1" dirty="0" smtClean="0"/>
              <a:t> </a:t>
            </a:r>
            <a:r>
              <a:rPr lang="en-IE" b="1" dirty="0" err="1" smtClean="0"/>
              <a:t>máme</a:t>
            </a:r>
            <a:r>
              <a:rPr lang="en-IE" b="1" dirty="0" smtClean="0"/>
              <a:t> </a:t>
            </a:r>
            <a:r>
              <a:rPr lang="en-IE" b="1" dirty="0" err="1" smtClean="0"/>
              <a:t>zmysly</a:t>
            </a:r>
            <a:r>
              <a:rPr lang="en-IE" b="1" dirty="0" smtClean="0"/>
              <a:t>?</a:t>
            </a:r>
            <a:endParaRPr lang="en-IE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D97E0639-3CD8-4C1B-ACFF-7F80266E9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08" b="4073"/>
          <a:stretch/>
        </p:blipFill>
        <p:spPr>
          <a:xfrm>
            <a:off x="-78828" y="-30496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=""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D300AD9-0184-4F10-B083-9B208D493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327" y="183900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sk-SK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Zmysly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443BD308-E1CC-46A1-BAD8-D8CF7BF92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562" y="3061831"/>
            <a:ext cx="2083631" cy="3520856"/>
          </a:xfrm>
        </p:spPr>
        <p:txBody>
          <a:bodyPr anchor="ctr">
            <a:noAutofit/>
          </a:bodyPr>
          <a:lstStyle/>
          <a:p>
            <a:r>
              <a:rPr lang="sk-SK" sz="4800" b="1" dirty="0" smtClean="0"/>
              <a:t>Hma</a:t>
            </a:r>
            <a:r>
              <a:rPr lang="en-IE" sz="4800" b="1" dirty="0" smtClean="0"/>
              <a:t>t</a:t>
            </a:r>
          </a:p>
          <a:p>
            <a:r>
              <a:rPr lang="sk-SK" sz="4800" b="1" dirty="0" smtClean="0"/>
              <a:t>Sluch</a:t>
            </a:r>
            <a:endParaRPr lang="sk-SK" sz="4800" dirty="0" smtClean="0"/>
          </a:p>
          <a:p>
            <a:r>
              <a:rPr lang="sk-SK" sz="4800" b="1" dirty="0" smtClean="0"/>
              <a:t>Čuch</a:t>
            </a:r>
            <a:r>
              <a:rPr lang="sk-SK" sz="4800" dirty="0" smtClean="0"/>
              <a:t> </a:t>
            </a:r>
            <a:endParaRPr lang="sk-SK" sz="4800" dirty="0"/>
          </a:p>
          <a:p>
            <a:r>
              <a:rPr lang="sk-SK" sz="4800" b="1" dirty="0" smtClean="0"/>
              <a:t>Ch</a:t>
            </a:r>
            <a:r>
              <a:rPr lang="en-IE" sz="4800" b="1" dirty="0" err="1" smtClean="0"/>
              <a:t>uť</a:t>
            </a:r>
            <a:endParaRPr lang="sk-SK" sz="4800" dirty="0" smtClean="0"/>
          </a:p>
          <a:p>
            <a:r>
              <a:rPr lang="sk-SK" sz="4800" b="1" dirty="0" smtClean="0"/>
              <a:t>Zrak</a:t>
            </a:r>
            <a:r>
              <a:rPr lang="sk-SK" sz="4800" dirty="0" smtClean="0"/>
              <a:t> </a:t>
            </a:r>
            <a:endParaRPr lang="en-IE" sz="4800" dirty="0" smtClean="0"/>
          </a:p>
        </p:txBody>
      </p:sp>
    </p:spTree>
    <p:extLst>
      <p:ext uri="{BB962C8B-B14F-4D97-AF65-F5344CB8AC3E}">
        <p14:creationId xmlns="" xmlns:p14="http://schemas.microsoft.com/office/powerpoint/2010/main" val="41894185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2145C6B-D366-4B42-869E-C73F226CD03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/>
          <a:lstStyle/>
          <a:p>
            <a:r>
              <a:rPr lang="sk-SK" b="1" dirty="0" smtClean="0"/>
              <a:t>Čuch</a:t>
            </a:r>
            <a:r>
              <a:rPr lang="sk-SK" dirty="0" smtClean="0"/>
              <a:t> </a:t>
            </a:r>
            <a:r>
              <a:rPr lang="en-IE" dirty="0" smtClean="0"/>
              <a:t>- </a:t>
            </a:r>
            <a:r>
              <a:rPr lang="sk-SK" dirty="0" smtClean="0"/>
              <a:t>umožňuje vnímať plynné látky.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9CE0479D-62E6-4AF0-86EA-F2C3FEBD6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dirty="0" err="1" smtClean="0"/>
              <a:t>Význam</a:t>
            </a:r>
            <a:r>
              <a:rPr lang="en-IE" dirty="0" smtClean="0"/>
              <a:t> –</a:t>
            </a:r>
            <a:r>
              <a:rPr lang="en-IE" dirty="0" err="1" smtClean="0"/>
              <a:t>pri</a:t>
            </a:r>
            <a:r>
              <a:rPr lang="en-IE" dirty="0" smtClean="0"/>
              <a:t> </a:t>
            </a:r>
            <a:r>
              <a:rPr lang="en-IE" dirty="0" err="1" smtClean="0"/>
              <a:t>hľadaní</a:t>
            </a:r>
            <a:r>
              <a:rPr lang="en-IE" dirty="0" smtClean="0"/>
              <a:t> </a:t>
            </a:r>
            <a:r>
              <a:rPr lang="en-IE" dirty="0" err="1" smtClean="0"/>
              <a:t>potravy</a:t>
            </a:r>
            <a:r>
              <a:rPr lang="en-IE" dirty="0" smtClean="0"/>
              <a:t>, </a:t>
            </a:r>
            <a:r>
              <a:rPr lang="en-IE" dirty="0" err="1" smtClean="0"/>
              <a:t>partnera</a:t>
            </a:r>
            <a:r>
              <a:rPr lang="en-IE" dirty="0" smtClean="0"/>
              <a:t>, </a:t>
            </a:r>
            <a:r>
              <a:rPr lang="en-IE" dirty="0" err="1" smtClean="0"/>
              <a:t>nebezpečentva</a:t>
            </a:r>
            <a:r>
              <a:rPr lang="en-IE" dirty="0" smtClean="0"/>
              <a:t>,..</a:t>
            </a:r>
          </a:p>
          <a:p>
            <a:r>
              <a:rPr lang="en-IE" b="1" dirty="0" err="1" smtClean="0"/>
              <a:t>Ryby</a:t>
            </a:r>
            <a:r>
              <a:rPr lang="sk-SK" b="1" dirty="0" smtClean="0"/>
              <a:t> - </a:t>
            </a:r>
            <a:r>
              <a:rPr lang="sk-SK" dirty="0" smtClean="0"/>
              <a:t>pachy vnímajú </a:t>
            </a:r>
            <a:r>
              <a:rPr lang="sk-SK" b="1" dirty="0" smtClean="0"/>
              <a:t>čuchovou jamkou nad ústnym otvorom</a:t>
            </a:r>
            <a:endParaRPr lang="en-IE" b="1" dirty="0" smtClean="0"/>
          </a:p>
          <a:p>
            <a:r>
              <a:rPr lang="en-IE" b="1" dirty="0" err="1" smtClean="0"/>
              <a:t>Obojživelníky</a:t>
            </a:r>
            <a:r>
              <a:rPr lang="en-IE" b="1" dirty="0" smtClean="0"/>
              <a:t>-</a:t>
            </a:r>
            <a:r>
              <a:rPr lang="sk-SK" dirty="0" smtClean="0"/>
              <a:t> čuchové </a:t>
            </a:r>
            <a:r>
              <a:rPr lang="en-IE" dirty="0" err="1" smtClean="0"/>
              <a:t>bunky</a:t>
            </a:r>
            <a:r>
              <a:rPr lang="sk-SK" dirty="0" smtClean="0"/>
              <a:t> sú v nosovej dutine.</a:t>
            </a:r>
            <a:endParaRPr lang="en-IE" dirty="0" smtClean="0"/>
          </a:p>
          <a:p>
            <a:r>
              <a:rPr lang="en-IE" b="1" dirty="0" err="1" smtClean="0"/>
              <a:t>Plazy</a:t>
            </a:r>
            <a:r>
              <a:rPr lang="sk-SK" dirty="0" smtClean="0"/>
              <a:t>– </a:t>
            </a:r>
            <a:r>
              <a:rPr lang="en-IE" dirty="0" err="1" smtClean="0"/>
              <a:t>čuchové</a:t>
            </a:r>
            <a:r>
              <a:rPr lang="en-IE" dirty="0" smtClean="0"/>
              <a:t> </a:t>
            </a:r>
            <a:r>
              <a:rPr lang="en-IE" dirty="0" err="1" smtClean="0"/>
              <a:t>bunky</a:t>
            </a:r>
            <a:r>
              <a:rPr lang="en-IE" dirty="0" smtClean="0"/>
              <a:t> </a:t>
            </a:r>
            <a:r>
              <a:rPr lang="en-IE" dirty="0" err="1" smtClean="0"/>
              <a:t>sú</a:t>
            </a:r>
            <a:r>
              <a:rPr lang="en-IE" dirty="0" smtClean="0"/>
              <a:t> v </a:t>
            </a:r>
            <a:r>
              <a:rPr lang="sk-SK" dirty="0" smtClean="0"/>
              <a:t>nosov</a:t>
            </a:r>
            <a:r>
              <a:rPr lang="en-IE" dirty="0" err="1" smtClean="0"/>
              <a:t>ej</a:t>
            </a:r>
            <a:r>
              <a:rPr lang="sk-SK" dirty="0" smtClean="0"/>
              <a:t> dutin</a:t>
            </a:r>
            <a:r>
              <a:rPr lang="en-IE" dirty="0" err="1" smtClean="0"/>
              <a:t>e,ale</a:t>
            </a:r>
            <a:r>
              <a:rPr lang="en-IE" dirty="0" smtClean="0"/>
              <a:t> </a:t>
            </a:r>
            <a:r>
              <a:rPr lang="en-IE" dirty="0" err="1" smtClean="0"/>
              <a:t>plazy</a:t>
            </a:r>
            <a:r>
              <a:rPr lang="en-IE" dirty="0" smtClean="0"/>
              <a:t> </a:t>
            </a:r>
            <a:r>
              <a:rPr lang="en-IE" dirty="0" err="1" smtClean="0"/>
              <a:t>vnímajú</a:t>
            </a:r>
            <a:r>
              <a:rPr lang="en-IE" dirty="0" smtClean="0"/>
              <a:t> </a:t>
            </a:r>
            <a:r>
              <a:rPr lang="en-IE" dirty="0" err="1" smtClean="0"/>
              <a:t>pachy</a:t>
            </a:r>
            <a:r>
              <a:rPr lang="en-IE" dirty="0" smtClean="0"/>
              <a:t> </a:t>
            </a:r>
            <a:r>
              <a:rPr lang="en-IE" dirty="0" err="1" smtClean="0"/>
              <a:t>aj</a:t>
            </a:r>
            <a:r>
              <a:rPr lang="en-IE" dirty="0" smtClean="0"/>
              <a:t> </a:t>
            </a:r>
            <a:r>
              <a:rPr lang="en-IE" dirty="0" err="1" smtClean="0"/>
              <a:t>jazykom</a:t>
            </a:r>
            <a:r>
              <a:rPr lang="sk-SK" dirty="0" smtClean="0"/>
              <a:t> (Jacobsonov orgán</a:t>
            </a:r>
            <a:r>
              <a:rPr lang="en-IE" dirty="0" smtClean="0"/>
              <a:t>-</a:t>
            </a:r>
            <a:r>
              <a:rPr lang="en-IE" dirty="0" err="1" smtClean="0"/>
              <a:t>orgán</a:t>
            </a:r>
            <a:r>
              <a:rPr lang="en-IE" dirty="0" smtClean="0"/>
              <a:t> ,</a:t>
            </a:r>
            <a:r>
              <a:rPr lang="en-IE" dirty="0" err="1" smtClean="0"/>
              <a:t>ktorým</a:t>
            </a:r>
            <a:r>
              <a:rPr lang="en-IE" dirty="0" smtClean="0"/>
              <a:t> </a:t>
            </a:r>
            <a:r>
              <a:rPr lang="en-IE" dirty="0" err="1" smtClean="0"/>
              <a:t>okrem</a:t>
            </a:r>
            <a:r>
              <a:rPr lang="en-IE" dirty="0" smtClean="0"/>
              <a:t> </a:t>
            </a:r>
            <a:r>
              <a:rPr lang="en-IE" dirty="0" err="1" smtClean="0"/>
              <a:t>pachov</a:t>
            </a:r>
            <a:r>
              <a:rPr lang="en-IE" dirty="0" smtClean="0"/>
              <a:t> </a:t>
            </a:r>
            <a:r>
              <a:rPr lang="en-IE" dirty="0" err="1" smtClean="0"/>
              <a:t>vníma</a:t>
            </a:r>
            <a:r>
              <a:rPr lang="en-IE" dirty="0" smtClean="0"/>
              <a:t> </a:t>
            </a:r>
            <a:r>
              <a:rPr lang="en-IE" dirty="0" err="1" smtClean="0"/>
              <a:t>aj</a:t>
            </a:r>
            <a:r>
              <a:rPr lang="en-IE" dirty="0" smtClean="0"/>
              <a:t>  </a:t>
            </a:r>
            <a:r>
              <a:rPr lang="en-IE" dirty="0" err="1" smtClean="0"/>
              <a:t>hmat</a:t>
            </a:r>
            <a:r>
              <a:rPr lang="en-IE" dirty="0" smtClean="0"/>
              <a:t> a </a:t>
            </a:r>
            <a:r>
              <a:rPr lang="en-IE" dirty="0" err="1" smtClean="0"/>
              <a:t>teplo</a:t>
            </a:r>
            <a:r>
              <a:rPr lang="sk-SK" dirty="0" smtClean="0"/>
              <a:t>)</a:t>
            </a:r>
            <a:endParaRPr lang="en-IE" dirty="0" smtClean="0"/>
          </a:p>
          <a:p>
            <a:r>
              <a:rPr lang="en-IE" b="1" dirty="0" err="1" smtClean="0"/>
              <a:t>Vtáky</a:t>
            </a:r>
            <a:r>
              <a:rPr lang="en-IE" b="1" dirty="0" smtClean="0"/>
              <a:t>- </a:t>
            </a:r>
            <a:r>
              <a:rPr lang="en-IE" dirty="0" err="1" smtClean="0"/>
              <a:t>čuch</a:t>
            </a:r>
            <a:r>
              <a:rPr lang="en-IE" dirty="0" smtClean="0"/>
              <a:t> je u </a:t>
            </a:r>
            <a:r>
              <a:rPr lang="en-IE" dirty="0" err="1" smtClean="0"/>
              <a:t>nich</a:t>
            </a:r>
            <a:r>
              <a:rPr lang="en-IE" dirty="0" smtClean="0"/>
              <a:t> </a:t>
            </a:r>
            <a:r>
              <a:rPr lang="en-IE" u="sng" dirty="0" smtClean="0"/>
              <a:t>m</a:t>
            </a:r>
            <a:r>
              <a:rPr lang="sk-SK" u="sng" dirty="0" smtClean="0"/>
              <a:t>enej</a:t>
            </a:r>
            <a:r>
              <a:rPr lang="sk-SK" dirty="0" smtClean="0"/>
              <a:t> dobrý</a:t>
            </a:r>
            <a:r>
              <a:rPr lang="en-IE" dirty="0" smtClean="0"/>
              <a:t>,</a:t>
            </a:r>
            <a:r>
              <a:rPr lang="en-IE" dirty="0" err="1" smtClean="0"/>
              <a:t>majú</a:t>
            </a:r>
            <a:r>
              <a:rPr lang="en-IE" dirty="0" smtClean="0"/>
              <a:t> </a:t>
            </a:r>
            <a:r>
              <a:rPr lang="en-IE" dirty="0" err="1" smtClean="0"/>
              <a:t>nozdry</a:t>
            </a:r>
            <a:endParaRPr lang="en-IE" dirty="0" smtClean="0"/>
          </a:p>
          <a:p>
            <a:pPr>
              <a:buNone/>
            </a:pPr>
            <a:r>
              <a:rPr lang="en-IE" b="1" dirty="0" err="1" smtClean="0"/>
              <a:t>Cicavce</a:t>
            </a:r>
            <a:r>
              <a:rPr lang="en-IE" b="1" dirty="0" smtClean="0"/>
              <a:t>- </a:t>
            </a:r>
            <a:r>
              <a:rPr lang="en-IE" dirty="0" err="1" smtClean="0"/>
              <a:t>čuchové</a:t>
            </a:r>
            <a:r>
              <a:rPr lang="en-IE" dirty="0" smtClean="0"/>
              <a:t> </a:t>
            </a:r>
            <a:r>
              <a:rPr lang="en-IE" dirty="0" err="1" smtClean="0"/>
              <a:t>bunky</a:t>
            </a:r>
            <a:r>
              <a:rPr lang="en-IE" dirty="0" smtClean="0"/>
              <a:t> </a:t>
            </a:r>
            <a:r>
              <a:rPr lang="en-IE" dirty="0" err="1" smtClean="0"/>
              <a:t>sú</a:t>
            </a:r>
            <a:r>
              <a:rPr lang="en-IE" dirty="0" smtClean="0"/>
              <a:t> v </a:t>
            </a:r>
            <a:r>
              <a:rPr lang="en-IE" dirty="0" err="1" smtClean="0"/>
              <a:t>nosovej</a:t>
            </a:r>
            <a:r>
              <a:rPr lang="en-IE" dirty="0" smtClean="0"/>
              <a:t> </a:t>
            </a:r>
            <a:r>
              <a:rPr lang="en-IE" dirty="0" err="1" smtClean="0"/>
              <a:t>dutine</a:t>
            </a:r>
            <a:r>
              <a:rPr lang="sk-SK" dirty="0" smtClean="0"/>
              <a:t> </a:t>
            </a:r>
            <a:r>
              <a:rPr lang="en-IE" dirty="0" smtClean="0"/>
              <a:t>.</a:t>
            </a:r>
            <a:r>
              <a:rPr lang="en-IE" dirty="0" err="1" smtClean="0"/>
              <a:t>Najlepší</a:t>
            </a:r>
            <a:r>
              <a:rPr lang="en-IE" dirty="0" smtClean="0"/>
              <a:t> </a:t>
            </a:r>
            <a:r>
              <a:rPr lang="en-IE" dirty="0" err="1" smtClean="0"/>
              <a:t>čuch</a:t>
            </a:r>
            <a:r>
              <a:rPr lang="en-IE" dirty="0" smtClean="0"/>
              <a:t> </a:t>
            </a:r>
            <a:r>
              <a:rPr lang="en-IE" dirty="0" err="1" smtClean="0"/>
              <a:t>majú</a:t>
            </a:r>
            <a:r>
              <a:rPr lang="en-IE" dirty="0" smtClean="0"/>
              <a:t> </a:t>
            </a:r>
            <a:r>
              <a:rPr lang="en-IE" dirty="0" err="1" smtClean="0"/>
              <a:t>bylinožravce</a:t>
            </a:r>
            <a:r>
              <a:rPr lang="en-IE" dirty="0" smtClean="0"/>
              <a:t>, </a:t>
            </a:r>
            <a:r>
              <a:rPr lang="en-IE" dirty="0" err="1" smtClean="0"/>
              <a:t>mäsožravce</a:t>
            </a:r>
            <a:r>
              <a:rPr lang="en-IE" dirty="0" smtClean="0"/>
              <a:t>.</a:t>
            </a:r>
          </a:p>
          <a:p>
            <a:pPr>
              <a:buNone/>
            </a:pPr>
            <a:r>
              <a:rPr lang="sk-SK" dirty="0" smtClean="0"/>
              <a:t>pes má čuchovú pamäť- </a:t>
            </a:r>
            <a:r>
              <a:rPr lang="en-IE" dirty="0" err="1" smtClean="0"/>
              <a:t>dobrý</a:t>
            </a:r>
            <a:r>
              <a:rPr lang="en-IE" dirty="0" smtClean="0"/>
              <a:t> </a:t>
            </a:r>
            <a:r>
              <a:rPr lang="en-IE" dirty="0" err="1" smtClean="0"/>
              <a:t>na</a:t>
            </a:r>
            <a:r>
              <a:rPr lang="en-IE" dirty="0" smtClean="0"/>
              <a:t> </a:t>
            </a:r>
            <a:r>
              <a:rPr lang="sk-SK" dirty="0" smtClean="0"/>
              <a:t>stopovanie</a:t>
            </a:r>
            <a:r>
              <a:rPr lang="en-IE" dirty="0" smtClean="0"/>
              <a:t>.</a:t>
            </a:r>
          </a:p>
          <a:p>
            <a:r>
              <a:rPr lang="en-IE" dirty="0" err="1" smtClean="0"/>
              <a:t>Veľmi</a:t>
            </a:r>
            <a:r>
              <a:rPr lang="en-IE" dirty="0" smtClean="0"/>
              <a:t> </a:t>
            </a:r>
            <a:r>
              <a:rPr lang="en-IE" dirty="0" err="1" smtClean="0"/>
              <a:t>dobrý</a:t>
            </a:r>
            <a:r>
              <a:rPr lang="en-IE" dirty="0" smtClean="0"/>
              <a:t> </a:t>
            </a:r>
            <a:r>
              <a:rPr lang="en-IE" dirty="0" err="1" smtClean="0"/>
              <a:t>čuch</a:t>
            </a:r>
            <a:r>
              <a:rPr lang="en-IE" dirty="0" smtClean="0"/>
              <a:t> </a:t>
            </a:r>
            <a:r>
              <a:rPr lang="en-IE" dirty="0" err="1" smtClean="0"/>
              <a:t>má</a:t>
            </a:r>
            <a:r>
              <a:rPr lang="en-IE" dirty="0" smtClean="0"/>
              <a:t> </a:t>
            </a:r>
            <a:r>
              <a:rPr lang="en-IE" dirty="0" err="1" smtClean="0"/>
              <a:t>aj</a:t>
            </a:r>
            <a:r>
              <a:rPr lang="en-IE" dirty="0" smtClean="0"/>
              <a:t> </a:t>
            </a:r>
            <a:r>
              <a:rPr lang="en-IE" dirty="0" err="1" smtClean="0"/>
              <a:t>sviňa</a:t>
            </a:r>
            <a:endParaRPr lang="en-IE" dirty="0" smtClean="0"/>
          </a:p>
          <a:p>
            <a:endParaRPr lang="en-IE" dirty="0" smtClean="0"/>
          </a:p>
          <a:p>
            <a:endParaRPr lang="en-IE" b="1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37589935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3">
            <a:extLst>
              <a:ext uri="{FF2B5EF4-FFF2-40B4-BE49-F238E27FC236}">
                <a16:creationId xmlns="" xmlns:a16="http://schemas.microsoft.com/office/drawing/2014/main" id="{AD771CA0-F3A6-4855-A249-4BC76243E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994" y="415312"/>
            <a:ext cx="5006717" cy="2817952"/>
          </a:xfrm>
          <a:prstGeom prst="rect">
            <a:avLst/>
          </a:prstGeom>
        </p:spPr>
      </p:pic>
      <p:pic>
        <p:nvPicPr>
          <p:cNvPr id="6" name="Picture 2" descr="Jasterica - Fotografia - Fotogaléria | ePhoto.sk - foto, fotografie,  fotoapará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355" y="3387778"/>
            <a:ext cx="4192086" cy="2690734"/>
          </a:xfrm>
          <a:prstGeom prst="rect">
            <a:avLst/>
          </a:prstGeom>
          <a:noFill/>
        </p:spPr>
      </p:pic>
      <p:pic>
        <p:nvPicPr>
          <p:cNvPr id="8" name="Obrázok 3">
            <a:extLst>
              <a:ext uri="{FF2B5EF4-FFF2-40B4-BE49-F238E27FC236}">
                <a16:creationId xmlns="" xmlns:a16="http://schemas.microsoft.com/office/drawing/2014/main" id="{C02A1BA8-CE36-4635-B904-9228949E1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369" y="3423988"/>
            <a:ext cx="3996997" cy="2991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Čuch rý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597" y="471002"/>
            <a:ext cx="4758988" cy="2676931"/>
          </a:xfrm>
          <a:prstGeom prst="rect">
            <a:avLst/>
          </a:prstGeom>
          <a:noFill/>
        </p:spPr>
      </p:pic>
      <p:pic>
        <p:nvPicPr>
          <p:cNvPr id="1028" name="Picture 4" descr="Vtáky &gt; &gt;&gt;&gt;O vtákoch&lt;&lt;&lt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1804" y="3301584"/>
            <a:ext cx="2230568" cy="32940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A276E52-85C8-42D0-B6DB-8428BAF3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269" y="282014"/>
            <a:ext cx="10515600" cy="1325563"/>
          </a:xfrm>
          <a:solidFill>
            <a:schemeClr val="bg2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b="1" dirty="0" smtClean="0"/>
              <a:t>Chuť</a:t>
            </a:r>
            <a:r>
              <a:rPr lang="sk-SK" dirty="0" smtClean="0"/>
              <a:t> </a:t>
            </a:r>
            <a:r>
              <a:rPr lang="en-IE" dirty="0" smtClean="0"/>
              <a:t>-</a:t>
            </a:r>
            <a:r>
              <a:rPr lang="sk-SK" dirty="0" smtClean="0"/>
              <a:t>spôsobujú rozpustené chemické látky.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71125D96-41AD-49B8-BE96-B9B1C2C0D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b="1" dirty="0" err="1" smtClean="0"/>
              <a:t>Ryby</a:t>
            </a:r>
            <a:r>
              <a:rPr lang="sk-SK" dirty="0" smtClean="0"/>
              <a:t>–</a:t>
            </a:r>
            <a:r>
              <a:rPr lang="en-IE" dirty="0" err="1" smtClean="0"/>
              <a:t>chu</a:t>
            </a:r>
            <a:r>
              <a:rPr lang="sk-SK" dirty="0" smtClean="0"/>
              <a:t>ť nevnímajú</a:t>
            </a:r>
            <a:endParaRPr lang="en-IE" dirty="0" smtClean="0"/>
          </a:p>
          <a:p>
            <a:r>
              <a:rPr lang="en-IE" b="1" dirty="0" err="1" smtClean="0"/>
              <a:t>Obojživelníky</a:t>
            </a:r>
            <a:r>
              <a:rPr lang="en-IE" b="1" dirty="0" smtClean="0"/>
              <a:t> a </a:t>
            </a:r>
            <a:r>
              <a:rPr lang="en-IE" b="1" dirty="0" err="1" smtClean="0"/>
              <a:t>plazy</a:t>
            </a:r>
            <a:r>
              <a:rPr lang="en-IE" b="1" dirty="0" smtClean="0"/>
              <a:t>-</a:t>
            </a:r>
            <a:r>
              <a:rPr lang="sk-SK" dirty="0" smtClean="0"/>
              <a:t> </a:t>
            </a:r>
            <a:r>
              <a:rPr lang="en-IE" dirty="0" err="1" smtClean="0"/>
              <a:t>chuťové</a:t>
            </a:r>
            <a:r>
              <a:rPr lang="en-IE" dirty="0" smtClean="0"/>
              <a:t> </a:t>
            </a:r>
            <a:r>
              <a:rPr lang="en-IE" dirty="0" err="1" smtClean="0"/>
              <a:t>bunky</a:t>
            </a:r>
            <a:r>
              <a:rPr lang="en-IE" dirty="0" smtClean="0"/>
              <a:t> </a:t>
            </a:r>
            <a:r>
              <a:rPr lang="en-IE" dirty="0" err="1" smtClean="0"/>
              <a:t>majú</a:t>
            </a:r>
            <a:r>
              <a:rPr lang="en-IE" dirty="0" smtClean="0"/>
              <a:t> </a:t>
            </a:r>
            <a:r>
              <a:rPr lang="sk-SK" dirty="0" smtClean="0"/>
              <a:t>v ústach</a:t>
            </a:r>
            <a:endParaRPr lang="en-IE" dirty="0" smtClean="0"/>
          </a:p>
          <a:p>
            <a:r>
              <a:rPr lang="en-IE" b="1" dirty="0" err="1" smtClean="0"/>
              <a:t>Vtáky</a:t>
            </a:r>
            <a:r>
              <a:rPr lang="en-IE" b="1" dirty="0" smtClean="0"/>
              <a:t>-</a:t>
            </a:r>
            <a:r>
              <a:rPr lang="sk-SK" dirty="0" smtClean="0"/>
              <a:t> pri koreni jazyka</a:t>
            </a:r>
            <a:endParaRPr lang="en-IE" dirty="0" smtClean="0"/>
          </a:p>
          <a:p>
            <a:r>
              <a:rPr lang="en-IE" b="1" dirty="0" err="1" smtClean="0"/>
              <a:t>Cicavce-</a:t>
            </a:r>
            <a:r>
              <a:rPr lang="en-IE" dirty="0" err="1" smtClean="0"/>
              <a:t>chuťové</a:t>
            </a:r>
            <a:r>
              <a:rPr lang="en-IE" dirty="0" smtClean="0"/>
              <a:t> </a:t>
            </a:r>
            <a:r>
              <a:rPr lang="en-IE" dirty="0" err="1" smtClean="0"/>
              <a:t>bunky</a:t>
            </a:r>
            <a:r>
              <a:rPr lang="en-IE" dirty="0" smtClean="0"/>
              <a:t>  </a:t>
            </a:r>
            <a:r>
              <a:rPr lang="en-IE" dirty="0" err="1" smtClean="0"/>
              <a:t>sú</a:t>
            </a:r>
            <a:r>
              <a:rPr lang="en-IE" dirty="0" smtClean="0"/>
              <a:t> v </a:t>
            </a:r>
            <a:r>
              <a:rPr lang="en-IE" b="1" dirty="0" err="1" smtClean="0"/>
              <a:t>chuťových</a:t>
            </a:r>
            <a:r>
              <a:rPr lang="en-IE" b="1" dirty="0" smtClean="0"/>
              <a:t> </a:t>
            </a:r>
            <a:r>
              <a:rPr lang="en-IE" b="1" dirty="0" err="1" smtClean="0"/>
              <a:t>pohárikoch</a:t>
            </a:r>
            <a:r>
              <a:rPr lang="en-IE" b="1" dirty="0" smtClean="0"/>
              <a:t> </a:t>
            </a:r>
            <a:r>
              <a:rPr lang="en-IE" dirty="0" err="1" smtClean="0"/>
              <a:t>na</a:t>
            </a:r>
            <a:r>
              <a:rPr lang="en-IE" dirty="0" smtClean="0"/>
              <a:t> </a:t>
            </a:r>
            <a:r>
              <a:rPr lang="en-IE" dirty="0" err="1" smtClean="0"/>
              <a:t>jazyku</a:t>
            </a:r>
            <a:endParaRPr lang="en-IE" dirty="0" smtClean="0"/>
          </a:p>
          <a:p>
            <a:r>
              <a:rPr lang="en-IE" dirty="0" err="1" smtClean="0"/>
              <a:t>Človek</a:t>
            </a:r>
            <a:r>
              <a:rPr lang="en-IE" dirty="0" smtClean="0"/>
              <a:t> </a:t>
            </a:r>
            <a:r>
              <a:rPr lang="en-IE" dirty="0" err="1" smtClean="0"/>
              <a:t>rozornáva</a:t>
            </a:r>
            <a:r>
              <a:rPr lang="en-IE" dirty="0" smtClean="0"/>
              <a:t> -</a:t>
            </a:r>
            <a:r>
              <a:rPr lang="en-IE" dirty="0" err="1" smtClean="0"/>
              <a:t>sladkú</a:t>
            </a:r>
            <a:r>
              <a:rPr lang="en-IE" dirty="0" smtClean="0"/>
              <a:t>, </a:t>
            </a:r>
            <a:r>
              <a:rPr lang="en-IE" dirty="0" err="1" smtClean="0"/>
              <a:t>slanú</a:t>
            </a:r>
            <a:r>
              <a:rPr lang="en-IE" dirty="0" smtClean="0"/>
              <a:t>, </a:t>
            </a:r>
            <a:r>
              <a:rPr lang="en-IE" dirty="0" err="1" smtClean="0"/>
              <a:t>horkú</a:t>
            </a:r>
            <a:r>
              <a:rPr lang="en-IE" dirty="0" smtClean="0"/>
              <a:t> a </a:t>
            </a:r>
            <a:r>
              <a:rPr lang="en-IE" dirty="0" err="1" smtClean="0"/>
              <a:t>kyslú</a:t>
            </a:r>
            <a:r>
              <a:rPr lang="en-IE" dirty="0" smtClean="0"/>
              <a:t> </a:t>
            </a:r>
            <a:r>
              <a:rPr lang="en-IE" dirty="0" err="1" smtClean="0"/>
              <a:t>chuť</a:t>
            </a:r>
            <a:r>
              <a:rPr lang="en-IE" smtClean="0"/>
              <a:t>..</a:t>
            </a:r>
            <a:endParaRPr lang="sk-SK" dirty="0" smtClean="0"/>
          </a:p>
          <a:p>
            <a:endParaRPr lang="en-IE" b="1" dirty="0" smtClean="0"/>
          </a:p>
          <a:p>
            <a:pPr>
              <a:buNone/>
            </a:pPr>
            <a:endParaRPr lang="sk-SK" dirty="0"/>
          </a:p>
          <a:p>
            <a:pPr>
              <a:buNone/>
            </a:pPr>
            <a:r>
              <a:rPr lang="sk-SK" dirty="0" smtClean="0"/>
              <a:t> </a:t>
            </a:r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11681065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Najčastejšie ektoparazitózy v chovoch pa... | iFauna.c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515" y="3177915"/>
            <a:ext cx="3467601" cy="3003810"/>
          </a:xfrm>
          <a:prstGeom prst="rect">
            <a:avLst/>
          </a:prstGeom>
          <a:noFill/>
        </p:spPr>
      </p:pic>
      <p:pic>
        <p:nvPicPr>
          <p:cNvPr id="31748" name="Picture 4" descr="Tajemství žab s dračími lebkami: Proč vypadají jako od dinosaurů? |  Ábíčko.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3255" y="389744"/>
            <a:ext cx="4461395" cy="2968315"/>
          </a:xfrm>
          <a:prstGeom prst="rect">
            <a:avLst/>
          </a:prstGeom>
          <a:noFill/>
        </p:spPr>
      </p:pic>
      <p:pic>
        <p:nvPicPr>
          <p:cNvPr id="6" name="Picture 2" descr="Vianočný kapor drží v zime diétu - Zaujímavosti - Správy - Pravda.s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773" y="824460"/>
            <a:ext cx="3769431" cy="2110882"/>
          </a:xfrm>
          <a:prstGeom prst="rect">
            <a:avLst/>
          </a:prstGeom>
          <a:noFill/>
        </p:spPr>
      </p:pic>
      <p:pic>
        <p:nvPicPr>
          <p:cNvPr id="7" name="Picture 2" descr="Image result for snakes giphy">
            <a:extLst>
              <a:ext uri="{FF2B5EF4-FFF2-40B4-BE49-F238E27FC236}">
                <a16:creationId xmlns="" xmlns:a16="http://schemas.microsoft.com/office/drawing/2014/main" id="{D35D1569-C4E7-486E-A543-2E4DA64D81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831" y="241752"/>
            <a:ext cx="3133814" cy="1685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Jazyk | Biológia- Zmyslové orgán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94689" y="2013696"/>
            <a:ext cx="3867461" cy="4420831"/>
          </a:xfrm>
          <a:prstGeom prst="rect">
            <a:avLst/>
          </a:prstGeom>
          <a:noFill/>
        </p:spPr>
      </p:pic>
      <p:pic>
        <p:nvPicPr>
          <p:cNvPr id="31752" name="Picture 8" descr="Krávy Hospodářská Zvířata Béžový - Fotografie zdarma na Pixaba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88127" y="3432748"/>
            <a:ext cx="4170740" cy="278049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521</TotalTime>
  <Words>434</Words>
  <Application>Microsoft Office PowerPoint</Application>
  <PresentationFormat>Custom</PresentationFormat>
  <Paragraphs>101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Motív Office</vt:lpstr>
      <vt:lpstr>Zmyslové orgány stavovcov </vt:lpstr>
      <vt:lpstr>Slide 2</vt:lpstr>
      <vt:lpstr>Slide 3</vt:lpstr>
      <vt:lpstr>Aké máme zmysly?</vt:lpstr>
      <vt:lpstr>Zmysly </vt:lpstr>
      <vt:lpstr>Čuch - umožňuje vnímať plynné látky.</vt:lpstr>
      <vt:lpstr>Slide 7</vt:lpstr>
      <vt:lpstr>Chuť -spôsobujú rozpustené chemické látky.</vt:lpstr>
      <vt:lpstr>Slide 9</vt:lpstr>
      <vt:lpstr>Hmat -slúži na orientáciu v priestore, rozlišovanie tvarov. Zachytáva informácie o dotyku, chlade, bolesti.</vt:lpstr>
      <vt:lpstr>Slide 11</vt:lpstr>
      <vt:lpstr>Zrak umožňuje vnímať svetelné podnety. Orgánom zraku je OKO</vt:lpstr>
      <vt:lpstr>Slide 13</vt:lpstr>
      <vt:lpstr>Slide 14</vt:lpstr>
      <vt:lpstr>Slide 15</vt:lpstr>
      <vt:lpstr>Sluch -zachytáva zvukové vlny. ORGÁN SLUCH-UCHO  </vt:lpstr>
      <vt:lpstr>Slide 17</vt:lpstr>
      <vt:lpstr>Vtáky majú aj 6 zmysel-zmysel pre gravitačné pole-sťahovavé vtáky</vt:lpstr>
      <vt:lpstr>THE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Zmyslové orgány stavovcov</dc:title>
  <dc:creator>Martina Ondrejková</dc:creator>
  <cp:lastModifiedBy>svobodova.ivana</cp:lastModifiedBy>
  <cp:revision>15</cp:revision>
  <dcterms:created xsi:type="dcterms:W3CDTF">2019-10-12T19:22:50Z</dcterms:created>
  <dcterms:modified xsi:type="dcterms:W3CDTF">2020-10-27T11:43:52Z</dcterms:modified>
</cp:coreProperties>
</file>