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68" r:id="rId2"/>
    <p:sldId id="269" r:id="rId3"/>
    <p:sldId id="257" r:id="rId4"/>
    <p:sldId id="271" r:id="rId5"/>
    <p:sldId id="258" r:id="rId6"/>
    <p:sldId id="270" r:id="rId7"/>
    <p:sldId id="259" r:id="rId8"/>
    <p:sldId id="260" r:id="rId9"/>
    <p:sldId id="26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12rGRO4J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aUUS7kn3I" TargetMode="External"/><Relationship Id="rId2" Type="http://schemas.openxmlformats.org/officeDocument/2006/relationships/hyperlink" Target="https://www.youtube.com/watch?v=PpuX7MszD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l6kqu2mk-K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6piObEzw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xPzPqBZcM" TargetMode="External"/><Relationship Id="rId2" Type="http://schemas.openxmlformats.org/officeDocument/2006/relationships/hyperlink" Target="https://www.youtube.com/watch?v=_9RT2nHD6C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G-YDbe3JA" TargetMode="External"/><Relationship Id="rId2" Type="http://schemas.openxmlformats.org/officeDocument/2006/relationships/hyperlink" Target="https://www.youtube.com/watch?v=ZqjMa1y3Gw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H437w1nA-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p2LjxSGM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64458" y="463673"/>
            <a:ext cx="4963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ČESKÁ  REPUBLIKA</a:t>
            </a:r>
            <a:endParaRPr lang="sk-SK" sz="36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095473" y="1142985"/>
            <a:ext cx="10096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800" dirty="0" smtClean="0">
                <a:latin typeface="Century Schoolbook" pitchFamily="18" charset="0"/>
              </a:rPr>
              <a:t>vnútrozemský štát, ktorý leží v strednej Európe;</a:t>
            </a:r>
          </a:p>
          <a:p>
            <a:pPr>
              <a:buFontTx/>
              <a:buChar char="-"/>
            </a:pPr>
            <a:r>
              <a:rPr lang="sk-SK" sz="2800" dirty="0" smtClean="0">
                <a:latin typeface="Century Schoolbook" pitchFamily="18" charset="0"/>
              </a:rPr>
              <a:t> hlavné mesto Praha</a:t>
            </a:r>
            <a:endParaRPr lang="sk-SK" sz="2800" dirty="0">
              <a:latin typeface="Century Schoolbook" pitchFamily="18" charset="0"/>
            </a:endParaRPr>
          </a:p>
        </p:txBody>
      </p:sp>
      <p:pic>
        <p:nvPicPr>
          <p:cNvPr id="2050" name="Picture 2" descr="VÃ½sledok vyhÄ¾adÃ¡vania obrÃ¡zkov pre dopyt ÄeskÃ¡ repub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2513466"/>
            <a:ext cx="8763061" cy="397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ĎAKUJEM ZA POZORNOSŤ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095473" y="214290"/>
            <a:ext cx="7196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HYMNA ČESKEJ  REPUBLIKY</a:t>
            </a:r>
          </a:p>
          <a:p>
            <a:endParaRPr lang="sk-SK" sz="36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KDE DOMOV MŮJ?</a:t>
            </a:r>
            <a:endParaRPr lang="sk-SK" sz="36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8434" name="Picture 2" descr="VÃ½sledok vyhÄ¾adÃ¡vania obrÃ¡zkov pre dopyt kde domov m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2071678"/>
            <a:ext cx="10160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128" y="1747212"/>
            <a:ext cx="3470563" cy="4348788"/>
          </a:xfrm>
        </p:spPr>
        <p:txBody>
          <a:bodyPr>
            <a:normAutofit fontScale="92500" lnSpcReduction="10000"/>
          </a:bodyPr>
          <a:lstStyle/>
          <a:p>
            <a:r>
              <a:rPr lang="en-IE" sz="2600" dirty="0" smtClean="0">
                <a:hlinkClick r:id="rId2"/>
              </a:rPr>
              <a:t>V </a:t>
            </a:r>
            <a:r>
              <a:rPr lang="en-IE" sz="2600" dirty="0" err="1" smtClean="0">
                <a:hlinkClick r:id="rId2"/>
              </a:rPr>
              <a:t>čase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spoločného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štátu</a:t>
            </a:r>
            <a:r>
              <a:rPr lang="en-IE" sz="2600" dirty="0" smtClean="0">
                <a:hlinkClick r:id="rId2"/>
              </a:rPr>
              <a:t> s </a:t>
            </a:r>
            <a:r>
              <a:rPr lang="en-IE" sz="2600" dirty="0" err="1" smtClean="0">
                <a:hlinkClick r:id="rId2"/>
              </a:rPr>
              <a:t>Českom</a:t>
            </a:r>
            <a:r>
              <a:rPr lang="en-IE" sz="2600" dirty="0" smtClean="0">
                <a:hlinkClick r:id="rId2"/>
              </a:rPr>
              <a:t> bola </a:t>
            </a:r>
            <a:r>
              <a:rPr lang="en-IE" sz="2600" dirty="0" err="1" smtClean="0">
                <a:hlinkClick r:id="rId2"/>
              </a:rPr>
              <a:t>prvou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časťou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hymny</a:t>
            </a:r>
            <a:r>
              <a:rPr lang="en-IE" sz="2600" dirty="0" smtClean="0">
                <a:hlinkClick r:id="rId2"/>
              </a:rPr>
              <a:t>. Po </a:t>
            </a:r>
            <a:r>
              <a:rPr lang="en-IE" sz="2600" dirty="0" err="1" smtClean="0">
                <a:hlinkClick r:id="rId2"/>
              </a:rPr>
              <a:t>nej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nasledovala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naša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terajšia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hymna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NadTatrou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sa</a:t>
            </a:r>
            <a:r>
              <a:rPr lang="en-IE" sz="2600" dirty="0" smtClean="0">
                <a:hlinkClick r:id="rId2"/>
              </a:rPr>
              <a:t> </a:t>
            </a:r>
            <a:r>
              <a:rPr lang="en-IE" sz="2600" dirty="0" err="1" smtClean="0">
                <a:hlinkClick r:id="rId2"/>
              </a:rPr>
              <a:t>blýska</a:t>
            </a:r>
            <a:r>
              <a:rPr lang="en-IE" sz="2600" dirty="0" smtClean="0">
                <a:hlinkClick r:id="rId2"/>
              </a:rPr>
              <a:t> ..</a:t>
            </a: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ukážka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8" y="1361067"/>
            <a:ext cx="7542359" cy="4965071"/>
          </a:xfrm>
          <a:prstGeom prst="rect">
            <a:avLst/>
          </a:prstGeom>
        </p:spPr>
      </p:pic>
      <p:pic>
        <p:nvPicPr>
          <p:cNvPr id="6" name="Picture 2" descr="Česká Republika Vlajka Mapa - Obrázok zdarma na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957" y="0"/>
            <a:ext cx="3679825" cy="2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28997" y="189807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Hymna Českej republiky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8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6251" y="1000126"/>
            <a:ext cx="10911416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Hudobní skladatelia </a:t>
            </a:r>
            <a:b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českej národnej hudby</a:t>
            </a:r>
            <a:endParaRPr lang="sk-SK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Zástupný symbol obsahu 4"/>
          <p:cNvSpPr>
            <a:spLocks noGrp="1"/>
          </p:cNvSpPr>
          <p:nvPr>
            <p:ph idx="1"/>
          </p:nvPr>
        </p:nvSpPr>
        <p:spPr>
          <a:xfrm>
            <a:off x="571501" y="2286001"/>
            <a:ext cx="10911417" cy="3687763"/>
          </a:xfrm>
        </p:spPr>
        <p:txBody>
          <a:bodyPr/>
          <a:lstStyle/>
          <a:p>
            <a:pPr algn="ctr"/>
            <a:r>
              <a:rPr lang="sk-SK" smtClean="0"/>
              <a:t>Bedřich Smetana</a:t>
            </a:r>
          </a:p>
          <a:p>
            <a:pPr algn="ctr"/>
            <a:endParaRPr lang="sk-SK" smtClean="0"/>
          </a:p>
          <a:p>
            <a:pPr algn="ctr"/>
            <a:r>
              <a:rPr lang="sk-SK" smtClean="0"/>
              <a:t>Antonín Dvořák</a:t>
            </a:r>
          </a:p>
          <a:p>
            <a:pPr algn="ctr"/>
            <a:endParaRPr lang="sk-SK" smtClean="0"/>
          </a:p>
          <a:p>
            <a:pPr algn="ctr"/>
            <a:r>
              <a:rPr lang="sk-SK" smtClean="0"/>
              <a:t>Leoš Janáček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578" y="5385262"/>
            <a:ext cx="10911840" cy="1051560"/>
          </a:xfrm>
        </p:spPr>
        <p:txBody>
          <a:bodyPr/>
          <a:lstStyle/>
          <a:p>
            <a:r>
              <a:rPr lang="sk-SK" dirty="0" err="1" smtClean="0"/>
              <a:t>Bedřich</a:t>
            </a:r>
            <a:r>
              <a:rPr lang="sk-SK" dirty="0" smtClean="0"/>
              <a:t> Smetana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1514" y="678873"/>
            <a:ext cx="5263432" cy="528396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český hudobný skladateľ </a:t>
            </a:r>
            <a:r>
              <a:rPr lang="sk-SK" sz="2300" dirty="0" smtClean="0"/>
              <a:t>národnej hudby</a:t>
            </a:r>
          </a:p>
          <a:p>
            <a:r>
              <a:rPr lang="sk-SK" sz="2300" dirty="0" smtClean="0"/>
              <a:t>pozdvihol českú hudbu na svetovú úroveň</a:t>
            </a:r>
            <a:endParaRPr lang="en-IE" sz="2300" dirty="0" smtClean="0"/>
          </a:p>
          <a:p>
            <a:r>
              <a:rPr lang="sk-SK" sz="2300" dirty="0" smtClean="0"/>
              <a:t>hudobná reč ostala výrazne národná, česká</a:t>
            </a:r>
            <a:endParaRPr lang="en-IE" sz="2300" dirty="0" smtClean="0"/>
          </a:p>
          <a:p>
            <a:r>
              <a:rPr lang="en-IE" sz="2300" dirty="0" err="1" smtClean="0"/>
              <a:t>Tvorba</a:t>
            </a:r>
            <a:r>
              <a:rPr lang="en-IE" sz="2300" dirty="0" smtClean="0"/>
              <a:t>:</a:t>
            </a:r>
            <a:endParaRPr lang="sk-SK" sz="2300" dirty="0" smtClean="0"/>
          </a:p>
          <a:p>
            <a:pPr>
              <a:buNone/>
            </a:pPr>
            <a:r>
              <a:rPr lang="en-IE" sz="2300" dirty="0" smtClean="0"/>
              <a:t>   </a:t>
            </a:r>
            <a:r>
              <a:rPr lang="en-IE" sz="2300" dirty="0" err="1" smtClean="0"/>
              <a:t>Opery</a:t>
            </a:r>
            <a:r>
              <a:rPr lang="en-IE" sz="2300" dirty="0" smtClean="0"/>
              <a:t>:</a:t>
            </a:r>
          </a:p>
          <a:p>
            <a:pPr>
              <a:buNone/>
            </a:pPr>
            <a:r>
              <a:rPr lang="en-IE" sz="23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k-SK" sz="2300" dirty="0" smtClean="0">
                <a:solidFill>
                  <a:schemeClr val="accent1">
                    <a:lumMod val="75000"/>
                  </a:schemeClr>
                </a:solidFill>
              </a:rPr>
              <a:t>Predaná </a:t>
            </a:r>
            <a:r>
              <a:rPr lang="sk-SK" sz="2300" dirty="0" smtClean="0">
                <a:solidFill>
                  <a:schemeClr val="accent1">
                    <a:lumMod val="75000"/>
                  </a:schemeClr>
                </a:solidFill>
              </a:rPr>
              <a:t>nevesta</a:t>
            </a:r>
            <a:endParaRPr lang="sk-SK" sz="2300" dirty="0" smtClean="0"/>
          </a:p>
          <a:p>
            <a:pPr>
              <a:buNone/>
            </a:pPr>
            <a:r>
              <a:rPr lang="en-IE" sz="23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k-SK" sz="2300" dirty="0" smtClean="0">
                <a:solidFill>
                  <a:schemeClr val="accent1">
                    <a:lumMod val="75000"/>
                  </a:schemeClr>
                </a:solidFill>
              </a:rPr>
              <a:t>Libuša </a:t>
            </a:r>
            <a:r>
              <a:rPr lang="sk-SK" sz="23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(klik)</a:t>
            </a:r>
            <a:r>
              <a:rPr lang="en-IE" sz="23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IE" sz="2300" dirty="0" smtClean="0">
                <a:latin typeface="Century Schoolbook" pitchFamily="18" charset="0"/>
              </a:rPr>
              <a:t> s</a:t>
            </a:r>
            <a:r>
              <a:rPr lang="sk-SK" sz="2300" dirty="0" smtClean="0">
                <a:latin typeface="Century Schoolbook" pitchFamily="18" charset="0"/>
              </a:rPr>
              <a:t>kladateľ už  operu nepočul</a:t>
            </a:r>
          </a:p>
          <a:p>
            <a:endParaRPr lang="sk-SK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300" dirty="0" smtClean="0"/>
              <a:t>známy cyklus </a:t>
            </a:r>
            <a:r>
              <a:rPr lang="sk-SK" sz="2300" dirty="0" smtClean="0">
                <a:solidFill>
                  <a:schemeClr val="accent1">
                    <a:lumMod val="75000"/>
                  </a:schemeClr>
                </a:solidFill>
              </a:rPr>
              <a:t>Moja vlasť </a:t>
            </a:r>
            <a:r>
              <a:rPr lang="sk-SK" sz="2300" dirty="0" smtClean="0"/>
              <a:t>(Má vlast) </a:t>
            </a:r>
            <a:r>
              <a:rPr lang="en-IE" sz="2300" dirty="0" smtClean="0"/>
              <a:t>(</a:t>
            </a:r>
            <a:r>
              <a:rPr lang="sk-SK" sz="2300" dirty="0" smtClean="0">
                <a:hlinkClick r:id="rId3"/>
              </a:rPr>
              <a:t>klik</a:t>
            </a:r>
            <a:r>
              <a:rPr lang="en-IE" sz="2300" dirty="0" smtClean="0"/>
              <a:t>)</a:t>
            </a:r>
            <a:endParaRPr lang="sk-SK" sz="2300" dirty="0" smtClean="0"/>
          </a:p>
          <a:p>
            <a:pPr lvl="1"/>
            <a:r>
              <a:rPr lang="sk-SK" sz="2300" dirty="0" smtClean="0"/>
              <a:t>cyklus symfonických básní </a:t>
            </a:r>
            <a:r>
              <a:rPr lang="en-IE" sz="2300" dirty="0" smtClean="0"/>
              <a:t> </a:t>
            </a:r>
            <a:r>
              <a:rPr lang="en-IE" sz="2300" dirty="0" smtClean="0"/>
              <a:t>v </a:t>
            </a:r>
            <a:r>
              <a:rPr lang="en-IE" sz="2300" dirty="0" err="1" smtClean="0"/>
              <a:t>ktorom</a:t>
            </a:r>
            <a:r>
              <a:rPr lang="en-IE" sz="2300" dirty="0" smtClean="0"/>
              <a:t> </a:t>
            </a:r>
            <a:r>
              <a:rPr lang="en-IE" sz="2300" dirty="0" err="1" smtClean="0"/>
              <a:t>skladdateľ</a:t>
            </a:r>
            <a:r>
              <a:rPr lang="en-IE" sz="2300" dirty="0" smtClean="0"/>
              <a:t> </a:t>
            </a:r>
            <a:r>
              <a:rPr lang="sk-SK" sz="2300" dirty="0" smtClean="0"/>
              <a:t>vyjadr</a:t>
            </a:r>
            <a:r>
              <a:rPr lang="en-IE" sz="2300" dirty="0" err="1" smtClean="0"/>
              <a:t>uje</a:t>
            </a:r>
            <a:r>
              <a:rPr lang="sk-SK" sz="2300" dirty="0" smtClean="0"/>
              <a:t> lásk</a:t>
            </a:r>
            <a:r>
              <a:rPr lang="en-IE" sz="2300" dirty="0" smtClean="0"/>
              <a:t>u</a:t>
            </a:r>
            <a:r>
              <a:rPr lang="sk-SK" sz="2300" dirty="0" smtClean="0"/>
              <a:t> </a:t>
            </a:r>
            <a:r>
              <a:rPr lang="sk-SK" sz="2300" dirty="0" smtClean="0"/>
              <a:t>k vlasti a svojmu národu</a:t>
            </a:r>
          </a:p>
          <a:p>
            <a:pPr lvl="1"/>
            <a:r>
              <a:rPr lang="en-IE" sz="2300" dirty="0" err="1" smtClean="0">
                <a:solidFill>
                  <a:schemeClr val="accent1">
                    <a:lumMod val="75000"/>
                  </a:schemeClr>
                </a:solidFill>
              </a:rPr>
              <a:t>časť</a:t>
            </a:r>
            <a:r>
              <a:rPr lang="en-IE" sz="2300" dirty="0" smtClean="0">
                <a:solidFill>
                  <a:schemeClr val="accent1">
                    <a:lumMod val="75000"/>
                  </a:schemeClr>
                </a:solidFill>
              </a:rPr>
              <a:t> Vltava</a:t>
            </a:r>
            <a:r>
              <a:rPr lang="sk-SK" sz="2300" dirty="0" smtClean="0">
                <a:hlinkClick r:id="rId4"/>
              </a:rPr>
              <a:t>(klik)</a:t>
            </a:r>
            <a:endParaRPr lang="sk-SK" sz="2300" dirty="0" smtClean="0"/>
          </a:p>
        </p:txBody>
      </p:sp>
      <p:sp>
        <p:nvSpPr>
          <p:cNvPr id="6" name="Zástupný symbol obsahu 10"/>
          <p:cNvSpPr txBox="1">
            <a:spLocks/>
          </p:cNvSpPr>
          <p:nvPr/>
        </p:nvSpPr>
        <p:spPr>
          <a:xfrm>
            <a:off x="8120496" y="1423123"/>
            <a:ext cx="3254086" cy="4201822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Narodil sa v Lytomišli  v roku 1824, zomrel v Prahe v 1884 roku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Hudbe sa začína venovať už v štyroch rokoch, k čomu ho vedie jeho otec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Pracoval</a:t>
            </a: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ako učiteľ hudby</a:t>
            </a: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povedomia verejnosti sa dostáva písaním poliek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Neskôr sa stáva dirigentom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staršom veku ohluchol, ale naďalej doká</a:t>
            </a:r>
            <a:r>
              <a:rPr kumimoji="0" lang="en-I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komponovať svoju hudbu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Skladatel Bedřich Smetana / Komponist Friedrich Smetana - Česká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089" y="1856697"/>
            <a:ext cx="2545802" cy="32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2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155" y="556345"/>
            <a:ext cx="6423730" cy="404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3"/>
          <p:cNvSpPr txBox="1"/>
          <p:nvPr/>
        </p:nvSpPr>
        <p:spPr>
          <a:xfrm>
            <a:off x="4929188" y="4735210"/>
            <a:ext cx="684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Slnečné popoludnie kdesi na českom vidieku. Na jarmoku dedinčania nakupujú perníky, hračky a spievajú</a:t>
            </a:r>
            <a:r>
              <a:rPr lang="en-IE" sz="2400" dirty="0" smtClean="0">
                <a:latin typeface="Century Schoolbook" pitchFamily="18" charset="0"/>
              </a:rPr>
              <a:t>:</a:t>
            </a:r>
            <a:r>
              <a:rPr lang="sk-SK" sz="2400" dirty="0" smtClean="0">
                <a:latin typeface="Century Schoolbook" pitchFamily="18" charset="0"/>
              </a:rPr>
              <a:t> </a:t>
            </a:r>
            <a:r>
              <a:rPr lang="sk-SK" sz="2400" dirty="0" smtClean="0">
                <a:hlinkClick r:id="rId3"/>
              </a:rPr>
              <a:t>(klik)</a:t>
            </a:r>
            <a:endParaRPr lang="sk-SK" sz="2400" dirty="0">
              <a:latin typeface="Century Schoolbook" pitchFamily="18" charset="0"/>
            </a:endParaRPr>
          </a:p>
        </p:txBody>
      </p:sp>
      <p:sp>
        <p:nvSpPr>
          <p:cNvPr id="6" name="Zástupný symbol obsahu 6"/>
          <p:cNvSpPr txBox="1">
            <a:spLocks/>
          </p:cNvSpPr>
          <p:nvPr/>
        </p:nvSpPr>
        <p:spPr>
          <a:xfrm>
            <a:off x="655492" y="512618"/>
            <a:ext cx="4332144" cy="5470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IE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Prodaná</a:t>
            </a:r>
            <a:r>
              <a:rPr kumimoji="0" lang="en-IE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Prvá </a:t>
            </a:r>
            <a:r>
              <a:rPr kumimoji="0" lang="sk-SK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česká národná </a:t>
            </a:r>
            <a:r>
              <a:rPr kumimoji="0" lang="sk-SK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</a:t>
            </a:r>
            <a:endParaRPr kumimoji="0" lang="sk-SK" sz="2200" b="1" i="0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Komická opera v troch dejstvách. </a:t>
            </a:r>
            <a:endParaRPr kumimoji="0" lang="en-IE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IE" sz="2200" b="1" dirty="0" smtClean="0">
                <a:solidFill>
                  <a:schemeClr val="accent2"/>
                </a:solidFill>
              </a:rPr>
              <a:t>   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v nej zobrazil jedinečnosť českého národa a ľudový folklór. </a:t>
            </a:r>
            <a:endParaRPr kumimoji="0" lang="en-IE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IE" sz="2200" b="1" dirty="0" smtClean="0">
                <a:solidFill>
                  <a:schemeClr val="accent2"/>
                </a:solidFill>
              </a:rPr>
              <a:t>  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Dej sa točí okolo nahovárania mladej dievčiny  Marienky k svadbe so synom bohatého sedliaka Vaška, kým Marienka je zaľúbená do Janíka.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251" y="5537662"/>
            <a:ext cx="10911840" cy="1051560"/>
          </a:xfrm>
        </p:spPr>
        <p:txBody>
          <a:bodyPr/>
          <a:lstStyle/>
          <a:p>
            <a:r>
              <a:rPr lang="sk-SK" dirty="0" smtClean="0"/>
              <a:t>Antonín </a:t>
            </a:r>
            <a:r>
              <a:rPr lang="sk-SK" dirty="0" err="1" smtClean="0"/>
              <a:t>Dvořák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74131" y="670578"/>
            <a:ext cx="4695396" cy="5425422"/>
          </a:xfrm>
        </p:spPr>
        <p:txBody>
          <a:bodyPr>
            <a:noAutofit/>
          </a:bodyPr>
          <a:lstStyle/>
          <a:p>
            <a:r>
              <a:rPr lang="sk-SK" sz="1800" dirty="0" smtClean="0"/>
              <a:t>tvorca </a:t>
            </a:r>
            <a:r>
              <a:rPr lang="sk-SK" sz="1800" dirty="0" smtClean="0"/>
              <a:t>českej národnej hudby</a:t>
            </a:r>
          </a:p>
          <a:p>
            <a:r>
              <a:rPr lang="sk-SK" sz="1800" dirty="0" smtClean="0"/>
              <a:t>vo svete získal mnoho úspechov</a:t>
            </a:r>
          </a:p>
          <a:p>
            <a:r>
              <a:rPr lang="sk-SK" sz="1800" dirty="0" smtClean="0"/>
              <a:t>nazvali ho veľvyslancom českej hudby</a:t>
            </a:r>
          </a:p>
          <a:p>
            <a:r>
              <a:rPr lang="sk-SK" sz="1800" dirty="0" smtClean="0"/>
              <a:t>jeho symfónie sú vo svete dodnes </a:t>
            </a:r>
            <a:r>
              <a:rPr lang="sk-SK" sz="1800" dirty="0" smtClean="0"/>
              <a:t>obľúbené</a:t>
            </a:r>
            <a:endParaRPr lang="en-IE" sz="1800" dirty="0" smtClean="0"/>
          </a:p>
          <a:p>
            <a:r>
              <a:rPr lang="en-IE" sz="1800" dirty="0" err="1" smtClean="0"/>
              <a:t>Tvorba</a:t>
            </a:r>
            <a:r>
              <a:rPr lang="en-IE" sz="1800" dirty="0" smtClean="0"/>
              <a:t>:</a:t>
            </a:r>
          </a:p>
          <a:p>
            <a:r>
              <a:rPr lang="en-IE" sz="1800" dirty="0" smtClean="0"/>
              <a:t>Opera: </a:t>
            </a:r>
            <a:r>
              <a:rPr lang="en-IE" sz="1800" dirty="0" err="1" smtClean="0"/>
              <a:t>Rusalka</a:t>
            </a:r>
            <a:endParaRPr lang="en-IE" sz="1800" dirty="0" smtClean="0"/>
          </a:p>
          <a:p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</a:rPr>
              <a:t>. symfónia „Z nového sveta“ e mol 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(klik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)</a:t>
            </a: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k-SK" sz="1800" dirty="0" smtClean="0"/>
              <a:t> bola prvou skladbou, ktorá odznela na Mesiaci priviezol ju tam Neil Armstrong – americký </a:t>
            </a:r>
            <a:r>
              <a:rPr lang="sk-SK" sz="1800" dirty="0" smtClean="0"/>
              <a:t>astronaut</a:t>
            </a:r>
            <a:endParaRPr lang="en-IE" sz="1800" dirty="0" smtClean="0"/>
          </a:p>
          <a:p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</a:rPr>
              <a:t>Slovanské 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</a:rPr>
              <a:t>tance 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(</a:t>
            </a:r>
            <a:r>
              <a:rPr lang="sk-SK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klik)</a:t>
            </a:r>
            <a:endParaRPr lang="en-I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1800" dirty="0" smtClean="0"/>
              <a:t>nájdeme </a:t>
            </a:r>
            <a:r>
              <a:rPr lang="sk-SK" sz="1800" dirty="0" smtClean="0"/>
              <a:t>v nich české rytmy a melódie (skočná, polka, furiant), ukrajinské (dumka), srbské (kolo) aj slovenské </a:t>
            </a:r>
          </a:p>
        </p:txBody>
      </p:sp>
      <p:sp>
        <p:nvSpPr>
          <p:cNvPr id="4" name="AutoShape 2" descr="Czech composer Antonín Dvořák - &quot;New World Symphony&quot; - ECst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Scores and sheet music of Antonin Dvorak DVORAK Antonin - Delatou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876" y="1518469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y Armstrong Astronaut Suit - Costume Neil Armstrong, HD P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357" y="4372767"/>
            <a:ext cx="1343462" cy="13722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4"/>
          <p:cNvSpPr txBox="1">
            <a:spLocks/>
          </p:cNvSpPr>
          <p:nvPr/>
        </p:nvSpPr>
        <p:spPr>
          <a:xfrm>
            <a:off x="8287471" y="1454727"/>
            <a:ext cx="2893147" cy="3645478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Narodil sa v roku 1841 a zomrel 1904 v Prahe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 svojej tvorbe sa inšpiroval českou ľudovou piesňou a slovanskou tematikou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Neskôr pôsobí ako profesor na konzervatóriu v New Yorku, tu sa mu však stále cnie za domovinou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2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833" y="5529349"/>
            <a:ext cx="10911840" cy="1051560"/>
          </a:xfrm>
        </p:spPr>
        <p:txBody>
          <a:bodyPr/>
          <a:lstStyle/>
          <a:p>
            <a:r>
              <a:rPr lang="sk-SK" dirty="0" err="1" smtClean="0"/>
              <a:t>Leoš</a:t>
            </a:r>
            <a:r>
              <a:rPr lang="sk-SK" dirty="0" smtClean="0"/>
              <a:t> </a:t>
            </a:r>
            <a:r>
              <a:rPr lang="sk-SK" dirty="0" err="1" smtClean="0"/>
              <a:t>Janáček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2458" y="545885"/>
            <a:ext cx="4972488" cy="5342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sz="2100" dirty="0" smtClean="0"/>
              <a:t>je považovaný za najoriginálnejšieho skladateľa českej modernej hudby</a:t>
            </a:r>
          </a:p>
          <a:p>
            <a:r>
              <a:rPr lang="sk-SK" sz="2100" dirty="0" smtClean="0"/>
              <a:t>jeho skladby vychádzajú z ľudovej hudby moravského </a:t>
            </a:r>
            <a:r>
              <a:rPr lang="sk-SK" sz="2100" dirty="0" smtClean="0"/>
              <a:t>r</a:t>
            </a:r>
            <a:r>
              <a:rPr lang="en-IE" sz="2100" dirty="0" smtClean="0"/>
              <a:t>e</a:t>
            </a:r>
            <a:r>
              <a:rPr lang="sk-SK" sz="2100" dirty="0" smtClean="0"/>
              <a:t>giónu</a:t>
            </a:r>
            <a:endParaRPr lang="en-IE" sz="2100" dirty="0" smtClean="0"/>
          </a:p>
          <a:p>
            <a:r>
              <a:rPr lang="en-IE" sz="2100" dirty="0" err="1" smtClean="0"/>
              <a:t>Tvorba</a:t>
            </a:r>
            <a:r>
              <a:rPr lang="en-IE" sz="2100" dirty="0" smtClean="0"/>
              <a:t>:</a:t>
            </a:r>
            <a:endParaRPr lang="sk-SK" sz="2100" dirty="0" smtClean="0"/>
          </a:p>
          <a:p>
            <a:pPr>
              <a:buNone/>
            </a:pPr>
            <a:r>
              <a:rPr lang="en-IE" sz="2100" dirty="0" smtClean="0"/>
              <a:t>    </a:t>
            </a:r>
            <a:r>
              <a:rPr lang="en-IE" sz="2100" dirty="0" smtClean="0"/>
              <a:t>O</a:t>
            </a:r>
            <a:r>
              <a:rPr lang="sk-SK" sz="2100" dirty="0" smtClean="0"/>
              <a:t>pery</a:t>
            </a:r>
            <a:r>
              <a:rPr lang="sk-SK" sz="2100" dirty="0" smtClean="0"/>
              <a:t>: </a:t>
            </a:r>
            <a:endParaRPr lang="en-IE" sz="2100" dirty="0" smtClean="0"/>
          </a:p>
          <a:p>
            <a:pPr>
              <a:buNone/>
            </a:pPr>
            <a:r>
              <a:rPr lang="en-IE" sz="21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Jej pastorkyňa</a:t>
            </a:r>
            <a:endParaRPr lang="en-IE" sz="2100" dirty="0" smtClean="0"/>
          </a:p>
          <a:p>
            <a:pPr>
              <a:buNone/>
            </a:pPr>
            <a:r>
              <a:rPr lang="en-IE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sz="21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Príhody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líšky Bystroušky </a:t>
            </a:r>
            <a:r>
              <a:rPr lang="sk-SK" sz="2100" dirty="0" smtClean="0">
                <a:hlinkClick r:id="rId2"/>
              </a:rPr>
              <a:t>(klik)</a:t>
            </a:r>
            <a:endParaRPr lang="sk-SK" sz="2100" dirty="0" smtClean="0"/>
          </a:p>
          <a:p>
            <a:r>
              <a:rPr lang="sk-SK" sz="2100" dirty="0" smtClean="0"/>
              <a:t>orchestrálne diela</a:t>
            </a:r>
            <a:r>
              <a:rPr lang="sk-SK" sz="2100" dirty="0" smtClean="0"/>
              <a:t>:</a:t>
            </a:r>
            <a:endParaRPr lang="en-IE" sz="2100" dirty="0" smtClean="0"/>
          </a:p>
          <a:p>
            <a:pPr>
              <a:buNone/>
            </a:pPr>
            <a:r>
              <a:rPr lang="en-IE" sz="2100" dirty="0" smtClean="0"/>
              <a:t>  </a:t>
            </a:r>
            <a:r>
              <a:rPr lang="sk-SK" sz="2100" dirty="0" smtClean="0"/>
              <a:t>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Taras Bulba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endParaRPr lang="en-I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E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sz="21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Lašské tance</a:t>
            </a:r>
            <a:endParaRPr lang="en-I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k-SK" sz="2100" dirty="0" smtClean="0"/>
              <a:t>šiesty </a:t>
            </a:r>
            <a:r>
              <a:rPr lang="sk-SK" sz="2100" dirty="0" smtClean="0"/>
              <a:t>lašský tanec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</a:rPr>
              <a:t>Pilky </a:t>
            </a:r>
            <a:r>
              <a:rPr lang="sk-SK" sz="21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(klik)</a:t>
            </a:r>
            <a:endParaRPr lang="sk-SK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Leoš Janáček - Wiki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468" y="1809557"/>
            <a:ext cx="2579158" cy="274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4"/>
          <p:cNvSpPr txBox="1">
            <a:spLocks/>
          </p:cNvSpPr>
          <p:nvPr/>
        </p:nvSpPr>
        <p:spPr>
          <a:xfrm>
            <a:off x="8577697" y="1620982"/>
            <a:ext cx="3170957" cy="390568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Narodil sa v 1854 na Morave,      zomrel v  roku 1928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Zaoberal sa štúdiom ľudovej hudby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sk-SK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Zostavil Zbierku moravských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ľudových piesni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Česká ľudová tvorba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498763"/>
            <a:ext cx="7153655" cy="456045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25986" y="6165334"/>
            <a:ext cx="586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https://www.youtube.com/watch?v=Dkp2LjxSGMk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899400" y="1039308"/>
            <a:ext cx="42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</a:t>
            </a:r>
            <a:r>
              <a:rPr lang="sk-SK" dirty="0" smtClean="0"/>
              <a:t>ie veľké skoky v melódii pripomínajú poskoky v tanci</a:t>
            </a: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český národný tanec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POLKA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Program - FS Bystranč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624" y="4315691"/>
            <a:ext cx="4554376" cy="17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4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258</TotalTime>
  <Words>470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Slide 1</vt:lpstr>
      <vt:lpstr>Slide 2</vt:lpstr>
      <vt:lpstr>Slide 3</vt:lpstr>
      <vt:lpstr>      Hudobní skladatelia  českej národnej hudby</vt:lpstr>
      <vt:lpstr>Bedřich Smetana</vt:lpstr>
      <vt:lpstr>Slide 6</vt:lpstr>
      <vt:lpstr>Antonín Dvořák</vt:lpstr>
      <vt:lpstr>Leoš Janáček</vt:lpstr>
      <vt:lpstr>Česká ľudová tvorba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Petka</dc:creator>
  <cp:lastModifiedBy>svobodova.ivana</cp:lastModifiedBy>
  <cp:revision>16</cp:revision>
  <dcterms:created xsi:type="dcterms:W3CDTF">2020-05-18T19:38:10Z</dcterms:created>
  <dcterms:modified xsi:type="dcterms:W3CDTF">2021-03-07T16:01:54Z</dcterms:modified>
</cp:coreProperties>
</file>