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83" r:id="rId3"/>
    <p:sldId id="259" r:id="rId4"/>
    <p:sldId id="258" r:id="rId5"/>
    <p:sldId id="284" r:id="rId6"/>
    <p:sldId id="260" r:id="rId7"/>
    <p:sldId id="261" r:id="rId8"/>
    <p:sldId id="262" r:id="rId9"/>
    <p:sldId id="263" r:id="rId10"/>
    <p:sldId id="273" r:id="rId11"/>
    <p:sldId id="271" r:id="rId12"/>
    <p:sldId id="270" r:id="rId13"/>
    <p:sldId id="272" r:id="rId14"/>
    <p:sldId id="264" r:id="rId15"/>
    <p:sldId id="282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12D"/>
    <a:srgbClr val="66FF33"/>
    <a:srgbClr val="CCFF33"/>
    <a:srgbClr val="1AC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66" d="100"/>
          <a:sy n="66" d="100"/>
        </p:scale>
        <p:origin x="-12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74021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572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540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9238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267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8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08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176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832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505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393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28.10.2020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003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4/4f/Andre-Marie_Ampere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edky.sk/p/farebne-svietiace-e27-4-w-led-ziarovka-cervena/7593" TargetMode="External"/><Relationship Id="rId2" Type="http://schemas.openxmlformats.org/officeDocument/2006/relationships/hyperlink" Target="http://www.wikipedia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nmagazin.sk/otaznik/" TargetMode="External"/><Relationship Id="rId5" Type="http://schemas.openxmlformats.org/officeDocument/2006/relationships/hyperlink" Target="https://www.motorovyolej.sk/produkt/0092S40080V/26?gclid=Cj0KCQjwreT8BRDTARIsAJLI0KJI9mEqcsBBaWtCkQ6hjoA4E5N3hw_LkEJev3wfXPEpJ592kLMYQN0aAifXEALw_wcB" TargetMode="External"/><Relationship Id="rId4" Type="http://schemas.openxmlformats.org/officeDocument/2006/relationships/hyperlink" Target="https://www.elektroobchod-elspo.sk/elektroobchod/eshop/59-1-Mixery/0/5/8549-SENCOR-mixer-SBL7078B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772400" cy="1622425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Elektrický prúd</a:t>
            </a:r>
            <a:endParaRPr lang="sk-SK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Druhy ampérmetrov</a:t>
            </a:r>
          </a:p>
        </p:txBody>
      </p:sp>
      <p:pic>
        <p:nvPicPr>
          <p:cNvPr id="5" name="Picture 3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399" y="4724400"/>
            <a:ext cx="1931987" cy="176123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3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46123" y="4724400"/>
            <a:ext cx="1989070" cy="173122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3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0" y="4740187"/>
            <a:ext cx="1981200" cy="170030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1143000" y="1937545"/>
            <a:ext cx="23832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000" b="1" dirty="0" smtClean="0"/>
              <a:t>Digitálny </a:t>
            </a:r>
            <a:r>
              <a:rPr lang="sk-SK" sz="2000" b="1" dirty="0" err="1" smtClean="0"/>
              <a:t>multimeter</a:t>
            </a:r>
            <a:endParaRPr lang="sk-SK" sz="2000" b="1" dirty="0"/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838200" y="4084607"/>
            <a:ext cx="3494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 b="1" dirty="0" smtClean="0"/>
              <a:t>Analógové (klasická stupnica)</a:t>
            </a:r>
            <a:endParaRPr lang="sk-SK" sz="2000" b="1" dirty="0"/>
          </a:p>
        </p:txBody>
      </p:sp>
      <p:pic>
        <p:nvPicPr>
          <p:cNvPr id="11" name="Picture 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5235" y="1447800"/>
            <a:ext cx="2256503" cy="2057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5800023" y="403860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 b="1" dirty="0" err="1" smtClean="0"/>
              <a:t>Analógovodigitálny</a:t>
            </a:r>
            <a:endParaRPr lang="sk-SK" sz="20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884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32" charset="2"/>
              <a:buNone/>
            </a:pPr>
            <a:r>
              <a:rPr lang="sk-SK" sz="3600" b="1" dirty="0">
                <a:solidFill>
                  <a:schemeClr val="accent2"/>
                </a:solidFill>
              </a:rPr>
              <a:t> </a:t>
            </a:r>
            <a:r>
              <a:rPr lang="sk-SK" sz="4000" dirty="0">
                <a:solidFill>
                  <a:schemeClr val="accent3">
                    <a:lumMod val="75000"/>
                  </a:schemeClr>
                </a:solidFill>
              </a:rPr>
              <a:t>Pravidlá merania ampérmetrom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70621" y="1417637"/>
            <a:ext cx="85344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sk-SK" sz="2400" u="sng" dirty="0">
                <a:solidFill>
                  <a:schemeClr val="tx1"/>
                </a:solidFill>
              </a:rPr>
              <a:t>Pred meraním: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sk-SK" sz="2400" dirty="0" smtClean="0"/>
              <a:t>nastaviť prístroj podľa potreby, či ideme merať jednosmerný alebo striedavý elektrický prúd.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sk-SK" sz="2400" dirty="0" smtClean="0"/>
              <a:t>d</a:t>
            </a:r>
            <a:r>
              <a:rPr lang="sk-SK" sz="2400" dirty="0" smtClean="0">
                <a:solidFill>
                  <a:schemeClr val="tx1"/>
                </a:solidFill>
              </a:rPr>
              <a:t>báme, aby </a:t>
            </a:r>
            <a:r>
              <a:rPr lang="sk-SK" sz="2400" dirty="0">
                <a:solidFill>
                  <a:schemeClr val="tx1"/>
                </a:solidFill>
              </a:rPr>
              <a:t>svorka ampérmetra </a:t>
            </a:r>
            <a:r>
              <a:rPr lang="sk-SK" sz="2400" dirty="0" smtClean="0">
                <a:solidFill>
                  <a:schemeClr val="tx1"/>
                </a:solidFill>
              </a:rPr>
              <a:t>označená </a:t>
            </a:r>
            <a:r>
              <a:rPr lang="sk-SK" sz="2400" dirty="0">
                <a:solidFill>
                  <a:schemeClr val="tx1"/>
                </a:solidFill>
              </a:rPr>
              <a:t>+ bola spojená </a:t>
            </a:r>
            <a:r>
              <a:rPr lang="sk-SK" sz="2400" dirty="0" smtClean="0">
                <a:solidFill>
                  <a:schemeClr val="tx1"/>
                </a:solidFill>
              </a:rPr>
              <a:t>s </a:t>
            </a:r>
            <a:r>
              <a:rPr lang="sk-SK" sz="2400" dirty="0">
                <a:solidFill>
                  <a:schemeClr val="tx1"/>
                </a:solidFill>
              </a:rPr>
              <a:t>rovnako označenou </a:t>
            </a:r>
            <a:r>
              <a:rPr lang="sk-SK" sz="2400" dirty="0" smtClean="0">
                <a:solidFill>
                  <a:schemeClr val="tx1"/>
                </a:solidFill>
              </a:rPr>
              <a:t>svorkou </a:t>
            </a:r>
            <a:r>
              <a:rPr lang="sk-SK" sz="2400" dirty="0">
                <a:solidFill>
                  <a:schemeClr val="tx1"/>
                </a:solidFill>
              </a:rPr>
              <a:t>zdroja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sk-SK" sz="2400" dirty="0">
                <a:solidFill>
                  <a:schemeClr val="tx1"/>
                </a:solidFill>
              </a:rPr>
              <a:t>zistíme v akých jednotkách budeme merať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sk-SK" sz="2400" dirty="0">
                <a:solidFill>
                  <a:schemeClr val="tx1"/>
                </a:solidFill>
              </a:rPr>
              <a:t>zvolíme </a:t>
            </a:r>
            <a:r>
              <a:rPr lang="sk-SK" sz="2400" dirty="0" smtClean="0">
                <a:solidFill>
                  <a:schemeClr val="tx1"/>
                </a:solidFill>
              </a:rPr>
              <a:t>vhodný merací rozsah radšej väčší</a:t>
            </a:r>
            <a:endParaRPr lang="sk-SK" sz="2400" dirty="0">
              <a:solidFill>
                <a:schemeClr val="tx1"/>
              </a:solidFill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sk-SK" sz="2400" dirty="0">
                <a:solidFill>
                  <a:schemeClr val="tx1"/>
                </a:solidFill>
              </a:rPr>
              <a:t>určíme hodnotu jedného dielika na </a:t>
            </a:r>
            <a:r>
              <a:rPr lang="sk-SK" sz="2400" dirty="0" smtClean="0">
                <a:solidFill>
                  <a:schemeClr val="tx1"/>
                </a:solidFill>
              </a:rPr>
              <a:t>stupnici – pri analógovom</a:t>
            </a:r>
            <a:endParaRPr lang="sk-SK" sz="2400" dirty="0">
              <a:solidFill>
                <a:schemeClr val="tx1"/>
              </a:solidFill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sk-SK" sz="2400" dirty="0">
                <a:solidFill>
                  <a:schemeClr val="tx1"/>
                </a:solidFill>
              </a:rPr>
              <a:t>výchylku ručičky v dielikoch vynásobíme hodnotou jedného </a:t>
            </a:r>
            <a:r>
              <a:rPr lang="sk-SK" sz="2400" dirty="0" smtClean="0">
                <a:solidFill>
                  <a:schemeClr val="tx1"/>
                </a:solidFill>
              </a:rPr>
              <a:t>dielika – pri analógovom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5334000"/>
            <a:ext cx="135445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Zistenie hodnoty z ampérmetra</a:t>
            </a:r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90600" y="2514600"/>
            <a:ext cx="2600000" cy="281904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2143125" cy="95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19888" y="3276600"/>
            <a:ext cx="46148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/>
              <a:t>Jednotka</a:t>
            </a:r>
            <a:r>
              <a:rPr lang="sk-SK" sz="2400" b="1" dirty="0"/>
              <a:t>:</a:t>
            </a:r>
            <a:r>
              <a:rPr lang="sk-SK" sz="2400" dirty="0"/>
              <a:t>               ampér</a:t>
            </a:r>
          </a:p>
          <a:p>
            <a:pPr>
              <a:spcBef>
                <a:spcPct val="50000"/>
              </a:spcBef>
            </a:pPr>
            <a:r>
              <a:rPr lang="sk-SK" sz="2400" b="1" dirty="0"/>
              <a:t>Merací rozsah</a:t>
            </a:r>
            <a:r>
              <a:rPr lang="sk-SK" sz="2400" dirty="0"/>
              <a:t>:       </a:t>
            </a:r>
            <a:r>
              <a:rPr lang="sk-SK" sz="2400" dirty="0" smtClean="0"/>
              <a:t>0,3 A</a:t>
            </a:r>
            <a:endParaRPr lang="sk-SK" sz="2400" dirty="0"/>
          </a:p>
          <a:p>
            <a:pPr>
              <a:spcBef>
                <a:spcPct val="50000"/>
              </a:spcBef>
            </a:pPr>
            <a:r>
              <a:rPr lang="sk-SK" sz="2400" b="1" dirty="0"/>
              <a:t>Jeden dielik:</a:t>
            </a:r>
            <a:r>
              <a:rPr lang="sk-SK" sz="2400" dirty="0"/>
              <a:t>          </a:t>
            </a:r>
            <a:r>
              <a:rPr lang="sk-SK" sz="2400" dirty="0" smtClean="0"/>
              <a:t>0,01 A</a:t>
            </a:r>
            <a:endParaRPr lang="sk-SK" sz="2400" dirty="0"/>
          </a:p>
          <a:p>
            <a:pPr>
              <a:spcBef>
                <a:spcPct val="50000"/>
              </a:spcBef>
            </a:pPr>
            <a:r>
              <a:rPr lang="sk-SK" sz="2400" b="1" dirty="0"/>
              <a:t>Výchylka ručičky:  </a:t>
            </a:r>
            <a:r>
              <a:rPr lang="sk-SK" sz="2400" dirty="0" smtClean="0"/>
              <a:t>0,08 A</a:t>
            </a:r>
            <a:endParaRPr lang="sk-SK" sz="2400" dirty="0"/>
          </a:p>
          <a:p>
            <a:pPr>
              <a:spcBef>
                <a:spcPct val="50000"/>
              </a:spcBef>
            </a:pPr>
            <a:r>
              <a:rPr lang="sk-SK" sz="2400" dirty="0" smtClean="0"/>
              <a:t>Viď obrázok</a:t>
            </a:r>
            <a:endParaRPr lang="sk-SK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Zapojenie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365" r="15988" b="10062"/>
          <a:stretch>
            <a:fillRect/>
          </a:stretch>
        </p:blipFill>
        <p:spPr bwMode="auto">
          <a:xfrm>
            <a:off x="6248400" y="4587240"/>
            <a:ext cx="2160309" cy="1652087"/>
          </a:xfrm>
          <a:prstGeom prst="rect">
            <a:avLst/>
          </a:prstGeom>
          <a:solidFill>
            <a:schemeClr val="folHlink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90800"/>
            <a:ext cx="72104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381000" y="1447800"/>
            <a:ext cx="8534400" cy="144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Ampérmeter zapájame 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série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aby ním celý meraný prúd prechádzal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8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09600" y="4572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sk-SK" b="1" dirty="0">
                <a:solidFill>
                  <a:srgbClr val="FF3300"/>
                </a:solidFill>
              </a:rPr>
              <a:t> Nikdy</a:t>
            </a:r>
            <a:r>
              <a:rPr lang="sk-SK" dirty="0">
                <a:solidFill>
                  <a:srgbClr val="FF3300"/>
                </a:solidFill>
              </a:rPr>
              <a:t> nezapájame </a:t>
            </a:r>
            <a:r>
              <a:rPr lang="sk-SK" dirty="0" smtClean="0">
                <a:solidFill>
                  <a:srgbClr val="FF3300"/>
                </a:solidFill>
              </a:rPr>
              <a:t>ampérmeter</a:t>
            </a:r>
            <a:r>
              <a:rPr lang="sk-SK" b="1" dirty="0" smtClean="0">
                <a:solidFill>
                  <a:srgbClr val="FF3300"/>
                </a:solidFill>
              </a:rPr>
              <a:t>  </a:t>
            </a:r>
            <a:r>
              <a:rPr lang="sk-SK" b="1" dirty="0">
                <a:solidFill>
                  <a:srgbClr val="FF3300"/>
                </a:solidFill>
              </a:rPr>
              <a:t>priamo k zdroju!</a:t>
            </a:r>
            <a:endParaRPr lang="sk-SK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Ampér</a:t>
            </a:r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643050"/>
            <a:ext cx="8305800" cy="4335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Jednotkou elektrického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prúdu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</a:t>
            </a: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ampér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jeho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značka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A.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Definícia </a:t>
            </a: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jednotky: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C12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Vodičom prechádza stály prúd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C12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C12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ampér, keď jeho prierezom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C12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prejdú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C12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 každú sekundu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C12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častice s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C12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celkovým elektrickým nábojom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C12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C12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coulomb.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rgbClr val="42C12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http://upload.wikimedia.org/wikipedia/commons/4/4f/Andre-Marie_Ampere.jpg"/>
          <p:cNvPicPr>
            <a:picLocks noChangeAspect="1" noChangeArrowheads="1"/>
          </p:cNvPicPr>
          <p:nvPr/>
        </p:nvPicPr>
        <p:blipFill>
          <a:blip r:embed="rId2" r:link="rId3"/>
          <a:srcRect b="26920"/>
          <a:stretch>
            <a:fillRect/>
          </a:stretch>
        </p:blipFill>
        <p:spPr bwMode="auto">
          <a:xfrm>
            <a:off x="5847289" y="4240989"/>
            <a:ext cx="2484438" cy="2125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971800" y="5120463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err="1"/>
              <a:t>André</a:t>
            </a:r>
            <a:r>
              <a:rPr lang="sk-SK" dirty="0"/>
              <a:t> </a:t>
            </a:r>
            <a:r>
              <a:rPr lang="sk-SK" dirty="0" err="1"/>
              <a:t>Marie</a:t>
            </a:r>
            <a:r>
              <a:rPr lang="sk-SK" dirty="0"/>
              <a:t> </a:t>
            </a:r>
            <a:r>
              <a:rPr lang="sk-SK" dirty="0" err="1"/>
              <a:t>Ampére</a:t>
            </a:r>
            <a:endParaRPr lang="sk-SK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Ďakujem za pozornosť</a:t>
            </a:r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3400" y="3810000"/>
            <a:ext cx="8229600" cy="2819400"/>
          </a:xfrm>
        </p:spPr>
        <p:txBody>
          <a:bodyPr>
            <a:normAutofit/>
          </a:bodyPr>
          <a:lstStyle/>
          <a:p>
            <a:endParaRPr lang="sk-SK" sz="1400" dirty="0" smtClean="0"/>
          </a:p>
          <a:p>
            <a:pPr marL="0" indent="0">
              <a:buNone/>
            </a:pPr>
            <a:r>
              <a:rPr lang="sk-SK" sz="1400" dirty="0" smtClean="0"/>
              <a:t>Zdroje : </a:t>
            </a:r>
            <a:endParaRPr lang="sk-SK" sz="1400" dirty="0" smtClean="0"/>
          </a:p>
          <a:p>
            <a:r>
              <a:rPr lang="sk-SK" sz="1400" dirty="0" smtClean="0"/>
              <a:t>Prezentácia - Magdaléna </a:t>
            </a:r>
            <a:r>
              <a:rPr lang="sk-SK" sz="1400" dirty="0" err="1" smtClean="0"/>
              <a:t>Majorošová</a:t>
            </a:r>
            <a:endParaRPr lang="sk-SK" sz="1400" dirty="0" smtClean="0"/>
          </a:p>
          <a:p>
            <a:r>
              <a:rPr lang="sk-SK" sz="1400" dirty="0" err="1" smtClean="0">
                <a:hlinkClick r:id="rId2"/>
              </a:rPr>
              <a:t>www.wikipedia.sk</a:t>
            </a:r>
            <a:endParaRPr lang="sk-SK" sz="1400" dirty="0" smtClean="0"/>
          </a:p>
          <a:p>
            <a:r>
              <a:rPr lang="sk-SK" sz="1400" dirty="0" smtClean="0">
                <a:hlinkClick r:id="rId3"/>
              </a:rPr>
              <a:t>https://www.iledky.sk/p/farebne-svietiace-e27-4-w-led-ziarovka-cervena/7593</a:t>
            </a:r>
            <a:endParaRPr lang="sk-SK" sz="1400" dirty="0" smtClean="0"/>
          </a:p>
          <a:p>
            <a:r>
              <a:rPr lang="sk-SK" sz="1400" dirty="0" smtClean="0">
                <a:hlinkClick r:id="rId4"/>
              </a:rPr>
              <a:t>https://www.elektroobchod-elspo.sk/elektroobchod/eshop/59-1-Mixery/0/5/8549-SENCOR-mixer-SBL7078BK</a:t>
            </a:r>
            <a:endParaRPr lang="sk-SK" sz="1400" dirty="0" smtClean="0"/>
          </a:p>
          <a:p>
            <a:r>
              <a:rPr lang="sk-SK" sz="1400" dirty="0" smtClean="0">
                <a:hlinkClick r:id="rId5"/>
              </a:rPr>
              <a:t>https://www.motorovyolej.sk/produkt/0092S40080V/26?gclid=Cj0KCQjwreT8BRDTARIsAJLI0KJI9mEqcsBBaWtCkQ6hjoA4E5N3hw_LkEJev3wfXPEpJ592kLMYQN0aAifXEALw_wcB</a:t>
            </a:r>
            <a:endParaRPr lang="sk-SK" sz="1400" dirty="0" smtClean="0"/>
          </a:p>
          <a:p>
            <a:r>
              <a:rPr lang="sk-SK" sz="1400" dirty="0" smtClean="0">
                <a:hlinkClick r:id="rId6"/>
              </a:rPr>
              <a:t>https://www.manmagazin.sk/otaznik/</a:t>
            </a:r>
            <a:endParaRPr lang="sk-SK" sz="1400" dirty="0" smtClean="0"/>
          </a:p>
          <a:p>
            <a:endParaRPr lang="sk-SK" sz="800" dirty="0" smtClean="0"/>
          </a:p>
          <a:p>
            <a:endParaRPr lang="sk-SK" sz="800" dirty="0" smtClean="0"/>
          </a:p>
          <a:p>
            <a:endParaRPr lang="sk-SK" sz="8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Opakovanie</a:t>
            </a:r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k-SK" sz="2400" dirty="0" smtClean="0"/>
              <a:t>V elektrostatike sme si zaviedli, že 1 elektrón má elementárny elektrický náboj -1e. Keďže je to veľmi malá hodnota, zaviedli sme si</a:t>
            </a:r>
          </a:p>
          <a:p>
            <a:pPr algn="just"/>
            <a:r>
              <a:rPr lang="sk-SK" sz="2400" dirty="0" smtClean="0"/>
              <a:t>Novú fyzikálnu veličinu </a:t>
            </a:r>
            <a:r>
              <a:rPr lang="sk-SK" sz="2400" b="1" dirty="0" smtClean="0"/>
              <a:t>elektrický náboj </a:t>
            </a:r>
            <a:r>
              <a:rPr lang="sk-SK" sz="2400" dirty="0" smtClean="0">
                <a:solidFill>
                  <a:schemeClr val="accent3">
                    <a:lumMod val="75000"/>
                  </a:schemeClr>
                </a:solidFill>
              </a:rPr>
              <a:t>Q</a:t>
            </a:r>
            <a:r>
              <a:rPr lang="sk-SK" sz="2400" dirty="0" smtClean="0"/>
              <a:t> a jeho </a:t>
            </a:r>
            <a:r>
              <a:rPr lang="sk-SK" sz="2400" b="1" dirty="0" smtClean="0"/>
              <a:t>jednotkou Coulomb</a:t>
            </a:r>
            <a:r>
              <a:rPr lang="sk-SK" sz="2400" dirty="0" smtClean="0"/>
              <a:t> [</a:t>
            </a:r>
            <a:r>
              <a:rPr lang="sk-SK" sz="2400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sk-SK" sz="2400" dirty="0" smtClean="0"/>
              <a:t>]</a:t>
            </a:r>
          </a:p>
          <a:p>
            <a:pPr algn="just"/>
            <a:r>
              <a:rPr lang="sk-SK" sz="2400" dirty="0" smtClean="0"/>
              <a:t>Meraniami sa zistilo, že 1 C = 6 . 10 </a:t>
            </a:r>
            <a:r>
              <a:rPr lang="sk-SK" sz="2400" baseline="30000" dirty="0" smtClean="0"/>
              <a:t>18</a:t>
            </a:r>
            <a:r>
              <a:rPr lang="sk-SK" sz="2400" dirty="0" smtClean="0"/>
              <a:t>e.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695284508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Elektrický prúd v kovoch</a:t>
            </a:r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k-SK" sz="2400" dirty="0" smtClean="0"/>
              <a:t>Elektrický prúd v kovoch vedú voľné elektróny. Elektrický prúd je tým väčší, čím väčší je počet týchto elektrónov. Keďže každý elektrón nesie elementárny náboj, tak môžeme povedať, že </a:t>
            </a:r>
          </a:p>
          <a:p>
            <a:pPr algn="just"/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</a:rPr>
              <a:t>Elektrický prúd je tým väčší, čím je väčší elektrický náboj, ktorý prejde prierezom vodiča za jednotku času a tou 1 sekunda</a:t>
            </a:r>
            <a:r>
              <a:rPr lang="sk-SK" sz="2400" dirty="0" smtClean="0"/>
              <a:t>. </a:t>
            </a:r>
          </a:p>
          <a:p>
            <a:pPr algn="just"/>
            <a:r>
              <a:rPr lang="sk-SK" sz="2400" dirty="0" smtClean="0"/>
              <a:t>Aby sme mohli elektrické prúdy v obvodoch porovnávať, zaviedla sa nová fyzikálna veličina...</a:t>
            </a:r>
            <a:endParaRPr lang="sk-SK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724400"/>
            <a:ext cx="2634879" cy="1671501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 rotWithShape="1">
          <a:blip r:embed="rId3"/>
          <a:srcRect l="26351" t="21421" r="40653" b="58159"/>
          <a:stretch/>
        </p:blipFill>
        <p:spPr bwMode="auto">
          <a:xfrm>
            <a:off x="1600200" y="5229632"/>
            <a:ext cx="2667000" cy="94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Elektrický prúd</a:t>
            </a:r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just"/>
                <a:r>
                  <a:rPr lang="sk-SK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Elektrický prúd</a:t>
                </a:r>
                <a:r>
                  <a:rPr lang="sk-SK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sk-SK" sz="2400" dirty="0" smtClean="0"/>
                  <a:t>je </a:t>
                </a:r>
                <a:r>
                  <a:rPr lang="sk-SK" sz="2400" b="1" u="sng" dirty="0" smtClean="0"/>
                  <a:t>fyzikálna veličina</a:t>
                </a:r>
                <a:r>
                  <a:rPr lang="sk-SK" sz="2400" dirty="0" smtClean="0"/>
                  <a:t>, ktorá </a:t>
                </a:r>
                <a:r>
                  <a:rPr lang="sk-SK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vyjadruje množstvo </a:t>
                </a:r>
                <a:r>
                  <a:rPr lang="sk-SK" sz="2400" b="1" u="sng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elektrického náboja</a:t>
                </a:r>
                <a:r>
                  <a:rPr lang="sk-SK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, ktorý prejde prierezom </a:t>
                </a:r>
                <a:r>
                  <a:rPr lang="sk-SK" sz="2400" b="1" u="sng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vodiča</a:t>
                </a:r>
                <a:r>
                  <a:rPr lang="sk-SK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za jednotku </a:t>
                </a:r>
                <a:r>
                  <a:rPr lang="sk-SK" sz="2400" b="1" u="sng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času</a:t>
                </a:r>
                <a:r>
                  <a:rPr lang="sk-SK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.</a:t>
                </a:r>
              </a:p>
              <a:p>
                <a:pPr algn="just"/>
                <a:endParaRPr lang="sk-SK" sz="2400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algn="just"/>
                <a:r>
                  <a:rPr lang="sk-SK" sz="2400" b="1" dirty="0" smtClean="0"/>
                  <a:t>Značka:</a:t>
                </a:r>
                <a:r>
                  <a:rPr lang="sk-SK" sz="2400" dirty="0" smtClean="0"/>
                  <a:t> </a:t>
                </a:r>
                <a:r>
                  <a:rPr lang="sk-SK" sz="2400" dirty="0" smtClean="0"/>
                  <a:t>   </a:t>
                </a:r>
                <a:r>
                  <a:rPr lang="sk-SK" sz="2400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  <a:p>
                <a:pPr marL="0" indent="0" algn="just">
                  <a:buNone/>
                </a:pPr>
                <a:endParaRPr lang="sk-SK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sk-SK" sz="2400" b="1" dirty="0" smtClean="0"/>
                  <a:t>Základná jednotka:</a:t>
                </a:r>
                <a:r>
                  <a:rPr lang="sk-SK" sz="2400" dirty="0" smtClean="0"/>
                  <a:t> </a:t>
                </a:r>
                <a:r>
                  <a:rPr lang="sk-SK" sz="2400" b="1" i="1" u="sng" dirty="0" smtClean="0"/>
                  <a:t>ampér</a:t>
                </a:r>
                <a:r>
                  <a:rPr lang="sk-SK" sz="2400" dirty="0" smtClean="0"/>
                  <a:t>, skratka </a:t>
                </a:r>
                <a:r>
                  <a:rPr lang="sk-SK" sz="2400" i="1" dirty="0" smtClean="0"/>
                  <a:t>A</a:t>
                </a:r>
                <a:endParaRPr lang="sk-SK" sz="2400" dirty="0" smtClean="0"/>
              </a:p>
              <a:p>
                <a:r>
                  <a:rPr lang="sk-SK" sz="2400" b="1" dirty="0" smtClean="0"/>
                  <a:t>Vzorec</a:t>
                </a:r>
                <a:r>
                  <a:rPr lang="sk-SK" sz="2400" b="1" dirty="0" smtClean="0"/>
                  <a:t>:</a:t>
                </a:r>
                <a:r>
                  <a:rPr lang="sk-SK" sz="2400" dirty="0" smtClean="0"/>
                  <a:t>          </a:t>
                </a:r>
                <a:r>
                  <a:rPr lang="sk-SK" sz="2400" dirty="0" smtClean="0">
                    <a:latin typeface="Times" pitchFamily="18" charset="0"/>
                  </a:rPr>
                  <a:t>I</a:t>
                </a:r>
                <a:r>
                  <a:rPr lang="sk-SK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k-SK" sz="3600" b="0" i="1" smtClean="0">
                            <a:latin typeface="Cambria Math"/>
                          </a:rPr>
                          <m:t>𝑄</m:t>
                        </m:r>
                      </m:num>
                      <m:den>
                        <m:r>
                          <a:rPr lang="sk-SK" sz="36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sk-SK" sz="2400" dirty="0" smtClean="0"/>
                  <a:t>                   </a:t>
                </a:r>
                <a:r>
                  <a:rPr lang="sk-SK" sz="2400" dirty="0" smtClean="0"/>
                  <a:t>kde </a:t>
                </a:r>
                <a:r>
                  <a:rPr lang="sk-SK" sz="2400" i="1" dirty="0" smtClean="0"/>
                  <a:t>Q</a:t>
                </a:r>
                <a:r>
                  <a:rPr lang="sk-SK" sz="2400" dirty="0" smtClean="0"/>
                  <a:t> je </a:t>
                </a:r>
                <a:r>
                  <a:rPr lang="sk-SK" sz="2400" i="1" dirty="0" smtClean="0"/>
                  <a:t>elektrický náboj</a:t>
                </a:r>
                <a:r>
                  <a:rPr lang="sk-SK" sz="2400" dirty="0" smtClean="0"/>
                  <a:t>, </a:t>
                </a:r>
                <a:r>
                  <a:rPr lang="sk-SK" sz="2400" i="1" dirty="0" smtClean="0"/>
                  <a:t>t</a:t>
                </a:r>
                <a:r>
                  <a:rPr lang="sk-SK" sz="2400" dirty="0" smtClean="0"/>
                  <a:t> je </a:t>
                </a:r>
                <a:r>
                  <a:rPr lang="sk-SK" sz="2400" i="1" dirty="0" smtClean="0"/>
                  <a:t>čas</a:t>
                </a:r>
              </a:p>
              <a:p>
                <a:pPr marL="0" indent="0">
                  <a:buNone/>
                </a:pPr>
                <a:endParaRPr lang="sk-SK" sz="2400" i="1" dirty="0" smtClean="0"/>
              </a:p>
              <a:p>
                <a:r>
                  <a:rPr lang="sk-SK" sz="2400" b="1" dirty="0" smtClean="0"/>
                  <a:t>Meracie prístroje:</a:t>
                </a:r>
                <a:r>
                  <a:rPr lang="sk-SK" sz="2400" dirty="0" smtClean="0"/>
                  <a:t> </a:t>
                </a:r>
                <a:r>
                  <a:rPr lang="sk-SK" sz="2400" b="1" u="sng" dirty="0" smtClean="0"/>
                  <a:t>ampérmeter</a:t>
                </a:r>
                <a:endParaRPr lang="sk-SK" sz="2400" dirty="0" smtClean="0"/>
              </a:p>
              <a:p>
                <a:endParaRPr lang="sk-SK" dirty="0" smtClean="0"/>
              </a:p>
              <a:p>
                <a:endParaRPr lang="sk-SK" dirty="0"/>
              </a:p>
            </p:txBody>
          </p:sp>
        </mc:Choice>
        <mc:Fallback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887" r="-111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Hodnoty elektrického prúdu</a:t>
            </a:r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842590"/>
              </p:ext>
            </p:extLst>
          </p:nvPr>
        </p:nvGraphicFramePr>
        <p:xfrm>
          <a:off x="457200" y="1600200"/>
          <a:ext cx="822959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262743"/>
                <a:gridCol w="1088571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Spotrebič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Kalkulačka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Rádio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TV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PC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žehlička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Motor električky</a:t>
                      </a:r>
                      <a:endParaRPr lang="sk-SK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Prúd I [A]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0,000 2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0,02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2,5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250</a:t>
                      </a:r>
                      <a:endParaRPr lang="sk-SK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457200" y="3327737"/>
            <a:ext cx="33035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Menšie</a:t>
            </a:r>
            <a:r>
              <a:rPr lang="sk-SK" dirty="0" smtClean="0"/>
              <a:t> hodnoty el. prúdu:</a:t>
            </a:r>
          </a:p>
          <a:p>
            <a:r>
              <a:rPr lang="sk-SK" dirty="0" smtClean="0"/>
              <a:t>1 </a:t>
            </a:r>
            <a:r>
              <a:rPr lang="sk-SK" dirty="0" err="1" smtClean="0"/>
              <a:t>mA</a:t>
            </a:r>
            <a:r>
              <a:rPr lang="sk-SK" dirty="0" smtClean="0"/>
              <a:t> (</a:t>
            </a:r>
            <a:r>
              <a:rPr lang="sk-SK" dirty="0" err="1" smtClean="0"/>
              <a:t>miliampér</a:t>
            </a:r>
            <a:r>
              <a:rPr lang="sk-SK" dirty="0" smtClean="0"/>
              <a:t>) = 0,001 A</a:t>
            </a:r>
          </a:p>
          <a:p>
            <a:r>
              <a:rPr lang="sk-SK" dirty="0" smtClean="0"/>
              <a:t>1 </a:t>
            </a:r>
            <a:r>
              <a:rPr lang="sk-SK" dirty="0" smtClean="0">
                <a:sym typeface="Symbol"/>
              </a:rPr>
              <a:t>A (</a:t>
            </a:r>
            <a:r>
              <a:rPr lang="sk-SK" dirty="0" err="1" smtClean="0">
                <a:sym typeface="Symbol"/>
              </a:rPr>
              <a:t>mikroampér</a:t>
            </a:r>
            <a:r>
              <a:rPr lang="sk-SK" dirty="0" smtClean="0">
                <a:sym typeface="Symbol"/>
              </a:rPr>
              <a:t>) = 0,000 001 A</a:t>
            </a:r>
          </a:p>
          <a:p>
            <a:endParaRPr lang="sk-SK" dirty="0">
              <a:sym typeface="Symbol"/>
            </a:endParaRPr>
          </a:p>
          <a:p>
            <a:r>
              <a:rPr lang="sk-SK" b="1" dirty="0" smtClean="0">
                <a:sym typeface="Symbol"/>
              </a:rPr>
              <a:t>Väčšie</a:t>
            </a:r>
            <a:r>
              <a:rPr lang="sk-SK" dirty="0" smtClean="0">
                <a:sym typeface="Symbol"/>
              </a:rPr>
              <a:t> hodnoty el. prúdu:</a:t>
            </a:r>
          </a:p>
          <a:p>
            <a:r>
              <a:rPr lang="sk-SK" dirty="0" smtClean="0">
                <a:sym typeface="Symbol"/>
              </a:rPr>
              <a:t>1 </a:t>
            </a:r>
            <a:r>
              <a:rPr lang="sk-SK" dirty="0" err="1" smtClean="0">
                <a:sym typeface="Symbol"/>
              </a:rPr>
              <a:t>kA</a:t>
            </a:r>
            <a:r>
              <a:rPr lang="sk-SK" dirty="0" smtClean="0">
                <a:sym typeface="Symbol"/>
              </a:rPr>
              <a:t> = 1 000 A</a:t>
            </a:r>
          </a:p>
          <a:p>
            <a:r>
              <a:rPr lang="sk-SK" dirty="0" smtClean="0">
                <a:sym typeface="Symbol"/>
              </a:rPr>
              <a:t>1MA = 1 000 </a:t>
            </a:r>
            <a:r>
              <a:rPr lang="sk-SK" dirty="0" err="1" smtClean="0">
                <a:sym typeface="Symbol"/>
              </a:rPr>
              <a:t>000</a:t>
            </a:r>
            <a:r>
              <a:rPr lang="sk-SK" dirty="0" smtClean="0">
                <a:sym typeface="Symbol"/>
              </a:rPr>
              <a:t> A</a:t>
            </a:r>
            <a:endParaRPr lang="sk-SK" dirty="0"/>
          </a:p>
        </p:txBody>
      </p:sp>
      <p:sp>
        <p:nvSpPr>
          <p:cNvPr id="6" name="Ovál 5"/>
          <p:cNvSpPr/>
          <p:nvPr/>
        </p:nvSpPr>
        <p:spPr>
          <a:xfrm>
            <a:off x="3760797" y="4844247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4648200" y="4844247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5535603" y="4844247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A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6423006" y="4844247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Ovál 9"/>
          <p:cNvSpPr/>
          <p:nvPr/>
        </p:nvSpPr>
        <p:spPr>
          <a:xfrm>
            <a:off x="7310409" y="4844247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6423006" y="4926281"/>
            <a:ext cx="56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mA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7296494" y="4942308"/>
            <a:ext cx="56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ym typeface="Symbol"/>
              </a:rPr>
              <a:t> </a:t>
            </a:r>
            <a:r>
              <a:rPr lang="sk-SK" dirty="0" smtClean="0"/>
              <a:t>A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4620370" y="4942308"/>
            <a:ext cx="56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</a:t>
            </a:r>
            <a:r>
              <a:rPr lang="sk-SK" dirty="0" err="1" smtClean="0"/>
              <a:t>kA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3760797" y="4942308"/>
            <a:ext cx="56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</a:t>
            </a:r>
            <a:r>
              <a:rPr lang="sk-SK" dirty="0" smtClean="0"/>
              <a:t>A</a:t>
            </a:r>
            <a:endParaRPr lang="sk-SK" dirty="0"/>
          </a:p>
        </p:txBody>
      </p:sp>
      <p:sp>
        <p:nvSpPr>
          <p:cNvPr id="21" name="Zahnutá šípka dolu 20"/>
          <p:cNvSpPr/>
          <p:nvPr/>
        </p:nvSpPr>
        <p:spPr>
          <a:xfrm>
            <a:off x="5045999" y="4404728"/>
            <a:ext cx="682988" cy="3048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2" name="Zahnutá šípka dolu 21"/>
          <p:cNvSpPr/>
          <p:nvPr/>
        </p:nvSpPr>
        <p:spPr>
          <a:xfrm>
            <a:off x="4182661" y="4415873"/>
            <a:ext cx="682988" cy="3048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3" name="Zahnutá šípka dolu 22"/>
          <p:cNvSpPr/>
          <p:nvPr/>
        </p:nvSpPr>
        <p:spPr>
          <a:xfrm>
            <a:off x="5963567" y="4404728"/>
            <a:ext cx="682988" cy="3048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4" name="Zahnutá šípka dolu 23"/>
          <p:cNvSpPr/>
          <p:nvPr/>
        </p:nvSpPr>
        <p:spPr>
          <a:xfrm>
            <a:off x="6881135" y="4404728"/>
            <a:ext cx="682988" cy="3048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4103649" y="400447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. 1000</a:t>
            </a:r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>
            <a:off x="5006493" y="400075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. 1000</a:t>
            </a:r>
            <a:endParaRPr lang="sk-SK" dirty="0"/>
          </a:p>
        </p:txBody>
      </p:sp>
      <p:sp>
        <p:nvSpPr>
          <p:cNvPr id="27" name="BlokTextu 26"/>
          <p:cNvSpPr txBox="1"/>
          <p:nvPr/>
        </p:nvSpPr>
        <p:spPr>
          <a:xfrm>
            <a:off x="5923656" y="401376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. 1000</a:t>
            </a:r>
            <a:endParaRPr lang="sk-SK" dirty="0"/>
          </a:p>
        </p:txBody>
      </p:sp>
      <p:sp>
        <p:nvSpPr>
          <p:cNvPr id="28" name="BlokTextu 27"/>
          <p:cNvSpPr txBox="1"/>
          <p:nvPr/>
        </p:nvSpPr>
        <p:spPr>
          <a:xfrm>
            <a:off x="6841629" y="398588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. 1000</a:t>
            </a:r>
            <a:endParaRPr lang="sk-SK" dirty="0"/>
          </a:p>
        </p:txBody>
      </p:sp>
      <p:sp>
        <p:nvSpPr>
          <p:cNvPr id="29" name="Zahnutá šípka dolu 28"/>
          <p:cNvSpPr/>
          <p:nvPr/>
        </p:nvSpPr>
        <p:spPr>
          <a:xfrm rot="10800000">
            <a:off x="5130370" y="5607143"/>
            <a:ext cx="682988" cy="3048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0" name="Zahnutá šípka dolu 29"/>
          <p:cNvSpPr/>
          <p:nvPr/>
        </p:nvSpPr>
        <p:spPr>
          <a:xfrm rot="10800000">
            <a:off x="6994029" y="5607143"/>
            <a:ext cx="682988" cy="3048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1" name="Zahnutá šípka dolu 30"/>
          <p:cNvSpPr/>
          <p:nvPr/>
        </p:nvSpPr>
        <p:spPr>
          <a:xfrm rot="10800000">
            <a:off x="5963162" y="5607144"/>
            <a:ext cx="682988" cy="3048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2" name="Zahnutá šípka dolu 31"/>
          <p:cNvSpPr/>
          <p:nvPr/>
        </p:nvSpPr>
        <p:spPr>
          <a:xfrm rot="10800000">
            <a:off x="4143155" y="5607145"/>
            <a:ext cx="682988" cy="3048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4212753" y="601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: 1000</a:t>
            </a:r>
            <a:endParaRPr lang="sk-SK" dirty="0"/>
          </a:p>
        </p:txBody>
      </p:sp>
      <p:sp>
        <p:nvSpPr>
          <p:cNvPr id="34" name="BlokTextu 33"/>
          <p:cNvSpPr txBox="1"/>
          <p:nvPr/>
        </p:nvSpPr>
        <p:spPr>
          <a:xfrm>
            <a:off x="5130369" y="601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: 1000</a:t>
            </a:r>
            <a:endParaRPr lang="sk-SK" dirty="0"/>
          </a:p>
        </p:txBody>
      </p:sp>
      <p:sp>
        <p:nvSpPr>
          <p:cNvPr id="35" name="BlokTextu 34"/>
          <p:cNvSpPr txBox="1"/>
          <p:nvPr/>
        </p:nvSpPr>
        <p:spPr>
          <a:xfrm>
            <a:off x="6047985" y="601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: 1000</a:t>
            </a:r>
            <a:endParaRPr lang="sk-SK" dirty="0"/>
          </a:p>
        </p:txBody>
      </p:sp>
      <p:sp>
        <p:nvSpPr>
          <p:cNvPr id="36" name="BlokTextu 35"/>
          <p:cNvSpPr txBox="1"/>
          <p:nvPr/>
        </p:nvSpPr>
        <p:spPr>
          <a:xfrm>
            <a:off x="6965601" y="601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: 1000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18645820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Smer prúdu</a:t>
            </a:r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k-SK" sz="2400" dirty="0" smtClean="0"/>
              <a:t>Usporiadaný pohyb elektricky nabitých častíc, ktorý prebieha stále rovnakým smerom voláme </a:t>
            </a:r>
            <a:r>
              <a:rPr lang="sk-SK" sz="2400" u="sng" dirty="0" smtClean="0"/>
              <a:t>jednosmerný </a:t>
            </a:r>
            <a:r>
              <a:rPr lang="sk-SK" sz="2400" u="sng" dirty="0" smtClean="0"/>
              <a:t>prúd.</a:t>
            </a:r>
          </a:p>
          <a:p>
            <a:pPr algn="just"/>
            <a:r>
              <a:rPr lang="sk-SK" sz="2400" dirty="0" smtClean="0"/>
              <a:t>Elektróny vo vodiči sa pohybujú ku kladnému pólu zdroja.</a:t>
            </a:r>
          </a:p>
          <a:p>
            <a:pPr algn="just"/>
            <a:r>
              <a:rPr lang="sk-SK" sz="2400" dirty="0" smtClean="0"/>
              <a:t>V schéme elektrického obvodu budeme ho ale znázorňovať od kladného k zápornému. (historické hľadisko)</a:t>
            </a:r>
            <a:endParaRPr lang="sk-SK" sz="2400" dirty="0" smtClean="0"/>
          </a:p>
          <a:p>
            <a:endParaRPr lang="sk-SK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88" y="3581400"/>
            <a:ext cx="515286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Účinky elektrického prúdu</a:t>
            </a:r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smtClean="0"/>
              <a:t>O existencii elektrického prúdu </a:t>
            </a:r>
            <a:r>
              <a:rPr lang="sk-SK" sz="2400" dirty="0" smtClean="0"/>
              <a:t>(či obvodom prechádza elektrický prúd) sa </a:t>
            </a:r>
            <a:r>
              <a:rPr lang="sk-SK" sz="2400" dirty="0" smtClean="0"/>
              <a:t>môžeme presvedčiť jeho účinkami. </a:t>
            </a:r>
            <a:endParaRPr lang="sk-SK" sz="2400" dirty="0" smtClean="0"/>
          </a:p>
          <a:p>
            <a:pPr algn="just"/>
            <a:r>
              <a:rPr lang="sk-SK" sz="2400" dirty="0" smtClean="0"/>
              <a:t>Účinky elektrického prúdu: </a:t>
            </a:r>
          </a:p>
          <a:p>
            <a:pPr lvl="1" algn="just"/>
            <a:r>
              <a:rPr lang="sk-SK" sz="2000" dirty="0"/>
              <a:t>t</a:t>
            </a:r>
            <a:r>
              <a:rPr lang="sk-SK" sz="2000" dirty="0" smtClean="0"/>
              <a:t>epelné</a:t>
            </a:r>
          </a:p>
          <a:p>
            <a:pPr lvl="1" algn="just"/>
            <a:r>
              <a:rPr lang="sk-SK" sz="2000" dirty="0"/>
              <a:t>s</a:t>
            </a:r>
            <a:r>
              <a:rPr lang="sk-SK" sz="2000" dirty="0" smtClean="0"/>
              <a:t>vetelné</a:t>
            </a:r>
          </a:p>
          <a:p>
            <a:pPr lvl="1" algn="just"/>
            <a:r>
              <a:rPr lang="sk-SK" sz="2000" dirty="0" smtClean="0"/>
              <a:t>zvukové</a:t>
            </a:r>
          </a:p>
          <a:p>
            <a:pPr lvl="1" algn="just"/>
            <a:r>
              <a:rPr lang="sk-SK" sz="2000" dirty="0" smtClean="0"/>
              <a:t>mechanické</a:t>
            </a:r>
          </a:p>
          <a:p>
            <a:pPr lvl="1" algn="just"/>
            <a:r>
              <a:rPr lang="sk-SK" sz="2000" dirty="0"/>
              <a:t>c</a:t>
            </a:r>
            <a:r>
              <a:rPr lang="sk-SK" sz="2000" dirty="0" smtClean="0"/>
              <a:t>hemické</a:t>
            </a:r>
          </a:p>
          <a:p>
            <a:pPr lvl="1" algn="just"/>
            <a:endParaRPr lang="sk-SK" sz="2000" dirty="0"/>
          </a:p>
        </p:txBody>
      </p:sp>
      <p:pic>
        <p:nvPicPr>
          <p:cNvPr id="2050" name="Picture 2" descr="http://www.trust-sk.eu/ohrevne_teleso_whirlpool_aw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5738" y="2667000"/>
            <a:ext cx="2168257" cy="131281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00079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51742"/>
            <a:ext cx="1638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55287"/>
            <a:ext cx="2105025" cy="167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66" y="4494706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Objasnenie</a:t>
            </a:r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sz="2400" b="1" dirty="0" smtClean="0"/>
              <a:t>Elektrický obvod</a:t>
            </a:r>
            <a:r>
              <a:rPr lang="sk-SK" sz="2400" dirty="0" smtClean="0"/>
              <a:t> je sústava elektrických zdrojov napätia, spotrebičov spojených vodičmi</a:t>
            </a:r>
            <a:r>
              <a:rPr lang="sk-SK" sz="2400" dirty="0" smtClean="0"/>
              <a:t>.</a:t>
            </a:r>
          </a:p>
          <a:p>
            <a:pPr algn="just"/>
            <a:endParaRPr lang="sk-SK" sz="2400" dirty="0" smtClean="0"/>
          </a:p>
          <a:p>
            <a:pPr algn="just"/>
            <a:r>
              <a:rPr lang="sk-SK" sz="2400" b="1" dirty="0" smtClean="0"/>
              <a:t>Elektrický spotrebič</a:t>
            </a:r>
            <a:r>
              <a:rPr lang="sk-SK" sz="2400" dirty="0" smtClean="0"/>
              <a:t> je zariadenie, v ktorom sa elektrická energia mení na inú formu energie (na tepelnú v žehličke, na energiu svetla v žiarovke, na mechanickú v elektromotore...)</a:t>
            </a:r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14800"/>
            <a:ext cx="1448471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Ampérmeter</a:t>
            </a:r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8001000" cy="414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32" charset="2"/>
              <a:buNone/>
              <a:tabLst/>
              <a:defRPr/>
            </a:pPr>
            <a:r>
              <a:rPr kumimoji="0" lang="sk-SK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Prístroj, ktorým meriame elektrický prúd, sa </a:t>
            </a:r>
            <a:r>
              <a:rPr kumimoji="0" lang="sk-SK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volá</a:t>
            </a:r>
            <a:r>
              <a:rPr lang="sk-SK" sz="2400" dirty="0"/>
              <a:t> </a:t>
            </a:r>
            <a:r>
              <a:rPr kumimoji="0" lang="sk-SK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ampérmeter</a:t>
            </a:r>
            <a:r>
              <a:rPr kumimoji="0" lang="sk-SK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Ampérmeter</a:t>
            </a:r>
            <a:r>
              <a:rPr kumimoji="0" lang="sk-SK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ktorým môžeme merať aj </a:t>
            </a:r>
            <a:r>
              <a:rPr kumimoji="0" lang="sk-SK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veľmi slabé </a:t>
            </a:r>
            <a:r>
              <a:rPr kumimoji="0" lang="sk-SK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prúdy, sa nazýva </a:t>
            </a:r>
            <a:r>
              <a:rPr kumimoji="0" lang="sk-SK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galvanometer</a:t>
            </a:r>
            <a:r>
              <a:rPr kumimoji="0" lang="sk-SK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32" charset="2"/>
              <a:buNone/>
              <a:tabLst/>
              <a:defRPr/>
            </a:pPr>
            <a:endParaRPr kumimoji="0" lang="sk-SK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lvl="0" indent="-609600" algn="just">
              <a:spcBef>
                <a:spcPct val="20000"/>
              </a:spcBef>
              <a:buClr>
                <a:schemeClr val="tx1"/>
              </a:buClr>
              <a:defRPr/>
            </a:pPr>
            <a:r>
              <a:rPr kumimoji="0" lang="sk-SK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a) </a:t>
            </a:r>
            <a:r>
              <a:rPr lang="sk-SK" sz="2400" b="1" dirty="0"/>
              <a:t>Druhy ampérmetrov</a:t>
            </a:r>
            <a:endParaRPr kumimoji="0" lang="sk-SK" sz="24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32" charset="2"/>
              <a:buNone/>
              <a:tabLst/>
              <a:defRPr/>
            </a:pPr>
            <a:r>
              <a:rPr kumimoji="0" lang="sk-SK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b) Pravidlá </a:t>
            </a:r>
            <a:r>
              <a:rPr kumimoji="0" lang="sk-SK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merania ampérmetrom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32" charset="2"/>
              <a:buNone/>
              <a:tabLst/>
              <a:defRPr/>
            </a:pPr>
            <a:r>
              <a:rPr kumimoji="0" lang="sk-SK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c) </a:t>
            </a:r>
            <a:r>
              <a:rPr kumimoji="0" lang="sk-SK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Zapojenie ampérmetra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32" charset="2"/>
              <a:buNone/>
              <a:tabLst/>
              <a:defRPr/>
            </a:pPr>
            <a:endParaRPr kumimoji="0" lang="sk-SK" sz="3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Obrázok 4" descr="Elektrický obvo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94100"/>
            <a:ext cx="1964055" cy="18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617</Words>
  <Application>Microsoft Office PowerPoint</Application>
  <PresentationFormat>Prezentácia na obrazovke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Elektrický prúd</vt:lpstr>
      <vt:lpstr>Opakovanie</vt:lpstr>
      <vt:lpstr>Elektrický prúd v kovoch</vt:lpstr>
      <vt:lpstr>Elektrický prúd</vt:lpstr>
      <vt:lpstr>Hodnoty elektrického prúdu</vt:lpstr>
      <vt:lpstr>Smer prúdu</vt:lpstr>
      <vt:lpstr>Účinky elektrického prúdu</vt:lpstr>
      <vt:lpstr>Objasnenie</vt:lpstr>
      <vt:lpstr>Ampérmeter</vt:lpstr>
      <vt:lpstr>Druhy ampérmetrov</vt:lpstr>
      <vt:lpstr> Pravidlá merania ampérmetrom</vt:lpstr>
      <vt:lpstr>Zistenie hodnoty z ampérmetra</vt:lpstr>
      <vt:lpstr>Zapojenie </vt:lpstr>
      <vt:lpstr>Ampér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Elektrický prúd,  napätie</dc:title>
  <dc:creator>Majoros Jan</dc:creator>
  <cp:lastModifiedBy>User</cp:lastModifiedBy>
  <cp:revision>25</cp:revision>
  <dcterms:created xsi:type="dcterms:W3CDTF">2009-06-07T08:01:34Z</dcterms:created>
  <dcterms:modified xsi:type="dcterms:W3CDTF">2020-10-28T17:04:21Z</dcterms:modified>
</cp:coreProperties>
</file>