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6" r:id="rId3"/>
    <p:sldId id="283" r:id="rId4"/>
    <p:sldId id="282" r:id="rId5"/>
    <p:sldId id="281" r:id="rId6"/>
    <p:sldId id="266" r:id="rId7"/>
    <p:sldId id="280" r:id="rId8"/>
    <p:sldId id="267" r:id="rId9"/>
    <p:sldId id="279" r:id="rId10"/>
    <p:sldId id="269" r:id="rId11"/>
    <p:sldId id="277" r:id="rId12"/>
    <p:sldId id="285" r:id="rId13"/>
    <p:sldId id="278" r:id="rId14"/>
    <p:sldId id="284" r:id="rId15"/>
    <p:sldId id="263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83E0E"/>
    <a:srgbClr val="0C54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9430" autoAdjust="0"/>
    <p:restoredTop sz="86343" autoAdjust="0"/>
  </p:normalViewPr>
  <p:slideViewPr>
    <p:cSldViewPr>
      <p:cViewPr varScale="1">
        <p:scale>
          <a:sx n="69" d="100"/>
          <a:sy n="69" d="100"/>
        </p:scale>
        <p:origin x="-15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2BB68-38DB-4E62-8386-A6D045C7A42C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60D6D-FB57-4CC8-9ABD-C35C38CED25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Rebro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S59rM9CoB0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Stavec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9600" y="1219201"/>
            <a:ext cx="7772400" cy="1524000"/>
          </a:xfrm>
          <a:solidFill>
            <a:srgbClr val="C00000"/>
          </a:soli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Kostra človeka</a:t>
            </a:r>
            <a:endParaRPr lang="sk-SK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82.114.195.35:90/Vyuka/Ka%C4%8D%C3%ADrkov%C3%A1%20Jarmila/Materi%C3%A1ly%20k%20v%C3%BDuce/3.ro%C4%8Dn%C3%ADk/02%20kostra/hrudn%C3%ADk/hrudn%C3%AD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3201506" cy="4410075"/>
          </a:xfrm>
          <a:prstGeom prst="rect">
            <a:avLst/>
          </a:prstGeom>
          <a:noFill/>
        </p:spPr>
      </p:pic>
      <p:cxnSp>
        <p:nvCxnSpPr>
          <p:cNvPr id="4" name="Rovná spojovacia šípka 3"/>
          <p:cNvCxnSpPr/>
          <p:nvPr/>
        </p:nvCxnSpPr>
        <p:spPr>
          <a:xfrm flipV="1">
            <a:off x="2743200" y="1981200"/>
            <a:ext cx="2971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BlokTextu 4"/>
          <p:cNvSpPr txBox="1"/>
          <p:nvPr/>
        </p:nvSpPr>
        <p:spPr>
          <a:xfrm>
            <a:off x="5715000" y="1524000"/>
            <a:ext cx="21699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/>
              <a:t>hrudná kosť</a:t>
            </a:r>
            <a:endParaRPr lang="sk-SK" sz="3200" dirty="0"/>
          </a:p>
        </p:txBody>
      </p:sp>
      <p:cxnSp>
        <p:nvCxnSpPr>
          <p:cNvPr id="9" name="Rovná spojovacia šípka 8"/>
          <p:cNvCxnSpPr/>
          <p:nvPr/>
        </p:nvCxnSpPr>
        <p:spPr>
          <a:xfrm>
            <a:off x="4038600" y="3276600"/>
            <a:ext cx="1676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lokTextu 9"/>
          <p:cNvSpPr txBox="1"/>
          <p:nvPr/>
        </p:nvSpPr>
        <p:spPr>
          <a:xfrm>
            <a:off x="5791200" y="3124200"/>
            <a:ext cx="10733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hlinkClick r:id="rId3"/>
              </a:rPr>
              <a:t>rebrá</a:t>
            </a:r>
            <a:endParaRPr lang="sk-SK" sz="3200" dirty="0"/>
          </a:p>
        </p:txBody>
      </p:sp>
      <p:cxnSp>
        <p:nvCxnSpPr>
          <p:cNvPr id="12" name="Rovná spojovacia šípka 11"/>
          <p:cNvCxnSpPr>
            <a:stCxn id="10" idx="3"/>
          </p:cNvCxnSpPr>
          <p:nvPr/>
        </p:nvCxnSpPr>
        <p:spPr>
          <a:xfrm flipV="1">
            <a:off x="6864571" y="3048000"/>
            <a:ext cx="298229" cy="368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>
            <a:stCxn id="10" idx="3"/>
          </p:cNvCxnSpPr>
          <p:nvPr/>
        </p:nvCxnSpPr>
        <p:spPr>
          <a:xfrm>
            <a:off x="6864571" y="3416588"/>
            <a:ext cx="374429" cy="12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/>
          <p:cNvCxnSpPr>
            <a:stCxn id="10" idx="3"/>
          </p:cNvCxnSpPr>
          <p:nvPr/>
        </p:nvCxnSpPr>
        <p:spPr>
          <a:xfrm>
            <a:off x="6864571" y="3416588"/>
            <a:ext cx="298229" cy="393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lokTextu 16"/>
          <p:cNvSpPr txBox="1"/>
          <p:nvPr/>
        </p:nvSpPr>
        <p:spPr>
          <a:xfrm>
            <a:off x="7239000" y="2743200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pravé (7)</a:t>
            </a:r>
            <a:endParaRPr lang="sk-SK" sz="2400" dirty="0"/>
          </a:p>
        </p:txBody>
      </p:sp>
      <p:sp>
        <p:nvSpPr>
          <p:cNvPr id="18" name="BlokTextu 17"/>
          <p:cNvSpPr txBox="1"/>
          <p:nvPr/>
        </p:nvSpPr>
        <p:spPr>
          <a:xfrm>
            <a:off x="7239000" y="3200400"/>
            <a:ext cx="1606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nepravé (3)</a:t>
            </a:r>
            <a:endParaRPr lang="sk-SK" sz="2400" dirty="0"/>
          </a:p>
        </p:txBody>
      </p:sp>
      <p:sp>
        <p:nvSpPr>
          <p:cNvPr id="19" name="BlokTextu 18"/>
          <p:cNvSpPr txBox="1"/>
          <p:nvPr/>
        </p:nvSpPr>
        <p:spPr>
          <a:xfrm>
            <a:off x="7239000" y="3657600"/>
            <a:ext cx="1291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voľné (2)</a:t>
            </a:r>
            <a:endParaRPr lang="sk-SK" sz="2400" dirty="0"/>
          </a:p>
        </p:txBody>
      </p:sp>
      <p:cxnSp>
        <p:nvCxnSpPr>
          <p:cNvPr id="23" name="Rovná spojovacia šípka 22"/>
          <p:cNvCxnSpPr/>
          <p:nvPr/>
        </p:nvCxnSpPr>
        <p:spPr>
          <a:xfrm>
            <a:off x="2667000" y="4419600"/>
            <a:ext cx="2743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BlokTextu 24"/>
          <p:cNvSpPr txBox="1"/>
          <p:nvPr/>
        </p:nvSpPr>
        <p:spPr>
          <a:xfrm>
            <a:off x="5638800" y="4724400"/>
            <a:ext cx="31892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/>
              <a:t>hrudníkové stavce</a:t>
            </a:r>
            <a:endParaRPr lang="sk-SK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457200"/>
            <a:ext cx="1603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b="1" dirty="0" smtClean="0"/>
              <a:t>HRUDNÍK</a:t>
            </a:r>
            <a:endParaRPr lang="en-I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1.gstatic.com/images?q=tbn:ANd9GcSUgfRPN-GmzgEo9a19-xPJPC8pPQ_fQyyKlEjiH5mWfk_niqiS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676400"/>
            <a:ext cx="1752600" cy="3733800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2209800" y="1447800"/>
            <a:ext cx="2062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rgbClr val="00B0F0"/>
                </a:solidFill>
              </a:rPr>
              <a:t>kľúčna kosť</a:t>
            </a:r>
            <a:endParaRPr lang="sk-SK" sz="3200" dirty="0">
              <a:solidFill>
                <a:srgbClr val="00B0F0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943600" y="2133600"/>
            <a:ext cx="2458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rgbClr val="FF0000"/>
                </a:solidFill>
              </a:rPr>
              <a:t>ramenná kosť</a:t>
            </a:r>
            <a:endParaRPr lang="sk-SK" sz="3200" dirty="0">
              <a:solidFill>
                <a:srgbClr val="FF0000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1447800" y="3657600"/>
            <a:ext cx="23609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rgbClr val="FF0000"/>
                </a:solidFill>
              </a:rPr>
              <a:t>lakťová kosť</a:t>
            </a:r>
            <a:r>
              <a:rPr lang="en-IE" sz="3200" dirty="0" smtClean="0"/>
              <a:t>-</a:t>
            </a:r>
          </a:p>
          <a:p>
            <a:r>
              <a:rPr lang="en-IE" sz="2400" dirty="0" err="1" smtClean="0"/>
              <a:t>na</a:t>
            </a:r>
            <a:r>
              <a:rPr lang="en-IE" sz="2400" dirty="0" smtClean="0"/>
              <a:t> </a:t>
            </a:r>
            <a:r>
              <a:rPr lang="en-IE" sz="2400" dirty="0" err="1" smtClean="0"/>
              <a:t>strane</a:t>
            </a:r>
            <a:r>
              <a:rPr lang="en-IE" sz="2400" dirty="0" smtClean="0"/>
              <a:t> </a:t>
            </a:r>
            <a:r>
              <a:rPr lang="en-IE" sz="2400" dirty="0" err="1" smtClean="0"/>
              <a:t>malíčka</a:t>
            </a:r>
            <a:endParaRPr lang="sk-SK" sz="2400" dirty="0"/>
          </a:p>
        </p:txBody>
      </p:sp>
      <p:sp>
        <p:nvSpPr>
          <p:cNvPr id="7" name="BlokTextu 6"/>
          <p:cNvSpPr txBox="1"/>
          <p:nvPr/>
        </p:nvSpPr>
        <p:spPr>
          <a:xfrm>
            <a:off x="6172200" y="3276600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rgbClr val="FF0000"/>
                </a:solidFill>
              </a:rPr>
              <a:t>vretenná kosť</a:t>
            </a:r>
            <a:r>
              <a:rPr lang="en-IE" sz="2400" dirty="0" smtClean="0">
                <a:solidFill>
                  <a:srgbClr val="FF0000"/>
                </a:solidFill>
              </a:rPr>
              <a:t>-   </a:t>
            </a:r>
            <a:r>
              <a:rPr lang="en-IE" sz="2400" dirty="0" err="1" smtClean="0"/>
              <a:t>na</a:t>
            </a:r>
            <a:r>
              <a:rPr lang="en-IE" sz="2400" dirty="0" smtClean="0"/>
              <a:t> </a:t>
            </a:r>
            <a:r>
              <a:rPr lang="en-IE" sz="2400" dirty="0" err="1" smtClean="0"/>
              <a:t>strane</a:t>
            </a:r>
            <a:r>
              <a:rPr lang="en-IE" sz="2400" dirty="0" smtClean="0"/>
              <a:t> </a:t>
            </a:r>
            <a:r>
              <a:rPr lang="en-IE" sz="2400" dirty="0" err="1" smtClean="0"/>
              <a:t>palca</a:t>
            </a:r>
            <a:endParaRPr lang="sk-SK" sz="2400" dirty="0"/>
          </a:p>
        </p:txBody>
      </p:sp>
      <p:sp>
        <p:nvSpPr>
          <p:cNvPr id="8" name="BlokTextu 7"/>
          <p:cNvSpPr txBox="1"/>
          <p:nvPr/>
        </p:nvSpPr>
        <p:spPr>
          <a:xfrm>
            <a:off x="6477000" y="4191000"/>
            <a:ext cx="2405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rgbClr val="92D050"/>
                </a:solidFill>
              </a:rPr>
              <a:t>kosti zápästia</a:t>
            </a:r>
            <a:endParaRPr lang="sk-SK" sz="3200" dirty="0">
              <a:solidFill>
                <a:srgbClr val="92D05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2743200" y="5638800"/>
            <a:ext cx="2372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rgbClr val="92D050"/>
                </a:solidFill>
              </a:rPr>
              <a:t>články prstov</a:t>
            </a:r>
            <a:endParaRPr lang="sk-SK" sz="3200" dirty="0">
              <a:solidFill>
                <a:srgbClr val="92D05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2362200" y="4648200"/>
            <a:ext cx="2472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rgbClr val="92D050"/>
                </a:solidFill>
              </a:rPr>
              <a:t>záprstné kosti</a:t>
            </a:r>
            <a:endParaRPr lang="sk-SK" sz="3200" dirty="0">
              <a:solidFill>
                <a:srgbClr val="92D05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2438400" y="2133600"/>
            <a:ext cx="1419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rgbClr val="00B0F0"/>
                </a:solidFill>
              </a:rPr>
              <a:t>lopatka</a:t>
            </a:r>
            <a:endParaRPr lang="sk-SK" sz="3200" dirty="0">
              <a:solidFill>
                <a:srgbClr val="00B0F0"/>
              </a:solidFill>
            </a:endParaRPr>
          </a:p>
        </p:txBody>
      </p:sp>
      <p:cxnSp>
        <p:nvCxnSpPr>
          <p:cNvPr id="15" name="Rovná spojnica 14"/>
          <p:cNvCxnSpPr>
            <a:stCxn id="4" idx="3"/>
          </p:cNvCxnSpPr>
          <p:nvPr/>
        </p:nvCxnSpPr>
        <p:spPr>
          <a:xfrm>
            <a:off x="4272352" y="1740188"/>
            <a:ext cx="604448" cy="12412"/>
          </a:xfrm>
          <a:prstGeom prst="line">
            <a:avLst/>
          </a:prstGeom>
          <a:ln w="22225" cmpd="sng">
            <a:solidFill>
              <a:srgbClr val="D83E0E"/>
            </a:solidFill>
            <a:head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 flipV="1">
            <a:off x="3886200" y="2286000"/>
            <a:ext cx="1219200" cy="152400"/>
          </a:xfrm>
          <a:prstGeom prst="line">
            <a:avLst/>
          </a:prstGeom>
          <a:ln w="22225">
            <a:solidFill>
              <a:srgbClr val="D83E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nica 20"/>
          <p:cNvCxnSpPr/>
          <p:nvPr/>
        </p:nvCxnSpPr>
        <p:spPr>
          <a:xfrm flipV="1">
            <a:off x="5410200" y="2590800"/>
            <a:ext cx="742291" cy="139988"/>
          </a:xfrm>
          <a:prstGeom prst="line">
            <a:avLst/>
          </a:prstGeom>
          <a:ln w="22225">
            <a:solidFill>
              <a:srgbClr val="D83E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nica 23"/>
          <p:cNvCxnSpPr/>
          <p:nvPr/>
        </p:nvCxnSpPr>
        <p:spPr>
          <a:xfrm rot="10800000" flipV="1">
            <a:off x="4724400" y="5181600"/>
            <a:ext cx="838200" cy="609600"/>
          </a:xfrm>
          <a:prstGeom prst="line">
            <a:avLst/>
          </a:prstGeom>
          <a:ln w="22225">
            <a:solidFill>
              <a:srgbClr val="D83E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ovná spojnica 27"/>
          <p:cNvCxnSpPr/>
          <p:nvPr/>
        </p:nvCxnSpPr>
        <p:spPr>
          <a:xfrm>
            <a:off x="5562600" y="4495800"/>
            <a:ext cx="990600" cy="0"/>
          </a:xfrm>
          <a:prstGeom prst="line">
            <a:avLst/>
          </a:prstGeom>
          <a:ln w="22225">
            <a:solidFill>
              <a:srgbClr val="D83E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ovná spojnica 29"/>
          <p:cNvCxnSpPr/>
          <p:nvPr/>
        </p:nvCxnSpPr>
        <p:spPr>
          <a:xfrm flipV="1">
            <a:off x="4724400" y="4724400"/>
            <a:ext cx="838200" cy="216188"/>
          </a:xfrm>
          <a:prstGeom prst="line">
            <a:avLst/>
          </a:prstGeom>
          <a:ln w="22225">
            <a:solidFill>
              <a:srgbClr val="D83E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nica 33"/>
          <p:cNvCxnSpPr>
            <a:stCxn id="6" idx="3"/>
          </p:cNvCxnSpPr>
          <p:nvPr/>
        </p:nvCxnSpPr>
        <p:spPr>
          <a:xfrm flipV="1">
            <a:off x="3808767" y="3962401"/>
            <a:ext cx="1601436" cy="172253"/>
          </a:xfrm>
          <a:prstGeom prst="line">
            <a:avLst/>
          </a:prstGeom>
          <a:ln w="22225">
            <a:solidFill>
              <a:srgbClr val="D83E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ovná spojnica 37"/>
          <p:cNvCxnSpPr/>
          <p:nvPr/>
        </p:nvCxnSpPr>
        <p:spPr>
          <a:xfrm flipV="1">
            <a:off x="5562600" y="3733800"/>
            <a:ext cx="838200" cy="457200"/>
          </a:xfrm>
          <a:prstGeom prst="line">
            <a:avLst/>
          </a:prstGeom>
          <a:ln w="22225">
            <a:solidFill>
              <a:srgbClr val="D83E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Nadpis 40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  <a:solidFill>
            <a:srgbClr val="FF0000"/>
          </a:solidFill>
        </p:spPr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Kostra hornej končatiny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1000" y="1676400"/>
            <a:ext cx="1676400" cy="9144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1.Pletenec </a:t>
            </a:r>
            <a:r>
              <a:rPr lang="en-IE" b="1" dirty="0" err="1" smtClean="0">
                <a:solidFill>
                  <a:schemeClr val="tx1"/>
                </a:solidFill>
              </a:rPr>
              <a:t>hornej</a:t>
            </a:r>
            <a:r>
              <a:rPr lang="en-IE" b="1" dirty="0" smtClean="0">
                <a:solidFill>
                  <a:schemeClr val="tx1"/>
                </a:solidFill>
              </a:rPr>
              <a:t> </a:t>
            </a:r>
            <a:r>
              <a:rPr lang="en-IE" b="1" dirty="0" err="1" smtClean="0">
                <a:solidFill>
                  <a:schemeClr val="tx1"/>
                </a:solidFill>
              </a:rPr>
              <a:t>končatiny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43600" y="1447800"/>
            <a:ext cx="1988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err="1" smtClean="0">
                <a:solidFill>
                  <a:srgbClr val="00B0F0"/>
                </a:solidFill>
              </a:rPr>
              <a:t>ramenný</a:t>
            </a:r>
            <a:r>
              <a:rPr lang="en-IE" sz="2800" dirty="0" smtClean="0">
                <a:solidFill>
                  <a:srgbClr val="00B0F0"/>
                </a:solidFill>
              </a:rPr>
              <a:t> </a:t>
            </a:r>
            <a:r>
              <a:rPr lang="en-IE" sz="2800" dirty="0" err="1" smtClean="0">
                <a:solidFill>
                  <a:srgbClr val="00B0F0"/>
                </a:solidFill>
              </a:rPr>
              <a:t>kĺb</a:t>
            </a:r>
            <a:endParaRPr lang="en-IE" sz="2800" dirty="0">
              <a:solidFill>
                <a:srgbClr val="00B0F0"/>
              </a:solidFill>
            </a:endParaRPr>
          </a:p>
        </p:txBody>
      </p:sp>
      <p:cxnSp>
        <p:nvCxnSpPr>
          <p:cNvPr id="27" name="Rovná spojnica 16"/>
          <p:cNvCxnSpPr/>
          <p:nvPr/>
        </p:nvCxnSpPr>
        <p:spPr>
          <a:xfrm rot="10800000" flipV="1">
            <a:off x="5410200" y="1752600"/>
            <a:ext cx="685800" cy="304800"/>
          </a:xfrm>
          <a:prstGeom prst="line">
            <a:avLst/>
          </a:prstGeom>
          <a:ln w="22225">
            <a:solidFill>
              <a:srgbClr val="D83E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04800" y="2743200"/>
            <a:ext cx="1676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2.Kostra </a:t>
            </a:r>
            <a:r>
              <a:rPr lang="en-IE" b="1" dirty="0" err="1" smtClean="0">
                <a:solidFill>
                  <a:schemeClr val="tx1"/>
                </a:solidFill>
              </a:rPr>
              <a:t>voľnej</a:t>
            </a:r>
            <a:r>
              <a:rPr lang="en-IE" b="1" dirty="0" smtClean="0">
                <a:solidFill>
                  <a:schemeClr val="tx1"/>
                </a:solidFill>
              </a:rPr>
              <a:t> </a:t>
            </a:r>
            <a:r>
              <a:rPr lang="en-IE" b="1" dirty="0" err="1" smtClean="0">
                <a:solidFill>
                  <a:schemeClr val="tx1"/>
                </a:solidFill>
              </a:rPr>
              <a:t>časti</a:t>
            </a:r>
            <a:r>
              <a:rPr lang="en-IE" b="1" dirty="0" smtClean="0">
                <a:solidFill>
                  <a:schemeClr val="tx1"/>
                </a:solidFill>
              </a:rPr>
              <a:t> </a:t>
            </a:r>
            <a:r>
              <a:rPr lang="en-IE" b="1" dirty="0" err="1" smtClean="0">
                <a:solidFill>
                  <a:schemeClr val="tx1"/>
                </a:solidFill>
              </a:rPr>
              <a:t>hornej</a:t>
            </a:r>
            <a:r>
              <a:rPr lang="en-IE" b="1" dirty="0" smtClean="0">
                <a:solidFill>
                  <a:schemeClr val="tx1"/>
                </a:solidFill>
              </a:rPr>
              <a:t>  </a:t>
            </a:r>
            <a:r>
              <a:rPr lang="en-IE" b="1" dirty="0" err="1" smtClean="0">
                <a:solidFill>
                  <a:schemeClr val="tx1"/>
                </a:solidFill>
              </a:rPr>
              <a:t>končatiny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09800" y="3124200"/>
            <a:ext cx="1752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err="1" smtClean="0">
                <a:solidFill>
                  <a:srgbClr val="FF0000"/>
                </a:solidFill>
              </a:rPr>
              <a:t>lakťový</a:t>
            </a:r>
            <a:r>
              <a:rPr lang="en-IE" sz="2800" dirty="0" smtClean="0">
                <a:solidFill>
                  <a:srgbClr val="FF0000"/>
                </a:solidFill>
              </a:rPr>
              <a:t> </a:t>
            </a:r>
            <a:r>
              <a:rPr lang="en-IE" sz="2800" dirty="0" err="1" smtClean="0">
                <a:solidFill>
                  <a:srgbClr val="FF0000"/>
                </a:solidFill>
              </a:rPr>
              <a:t>kĺb</a:t>
            </a:r>
            <a:endParaRPr lang="en-IE" sz="2800" dirty="0">
              <a:solidFill>
                <a:srgbClr val="FF0000"/>
              </a:solidFill>
            </a:endParaRPr>
          </a:p>
        </p:txBody>
      </p:sp>
      <p:cxnSp>
        <p:nvCxnSpPr>
          <p:cNvPr id="33" name="Rovná spojnica 16"/>
          <p:cNvCxnSpPr/>
          <p:nvPr/>
        </p:nvCxnSpPr>
        <p:spPr>
          <a:xfrm flipV="1">
            <a:off x="3886200" y="3352800"/>
            <a:ext cx="1447800" cy="76200"/>
          </a:xfrm>
          <a:prstGeom prst="line">
            <a:avLst/>
          </a:prstGeom>
          <a:ln w="22225">
            <a:solidFill>
              <a:srgbClr val="D83E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381000" y="5105400"/>
            <a:ext cx="1676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3.Kostra </a:t>
            </a:r>
            <a:r>
              <a:rPr lang="en-IE" b="1" dirty="0" err="1" smtClean="0">
                <a:solidFill>
                  <a:schemeClr val="tx1"/>
                </a:solidFill>
              </a:rPr>
              <a:t>ruky</a:t>
            </a:r>
            <a:endParaRPr lang="en-IE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sk-SK" b="1" dirty="0" smtClean="0">
                <a:solidFill>
                  <a:srgbClr val="FF0000"/>
                </a:solidFill>
              </a:rPr>
              <a:t>Ruka</a:t>
            </a:r>
          </a:p>
          <a:p>
            <a:pPr marL="82296" indent="0" algn="ctr">
              <a:buNone/>
            </a:pPr>
            <a:endParaRPr lang="sk-SK" dirty="0">
              <a:solidFill>
                <a:srgbClr val="FF0000"/>
              </a:solidFill>
            </a:endParaRPr>
          </a:p>
          <a:p>
            <a:pPr marL="82296" indent="0" algn="ctr">
              <a:buNone/>
            </a:pPr>
            <a:r>
              <a:rPr lang="sk-SK" sz="2800" dirty="0" smtClean="0">
                <a:solidFill>
                  <a:srgbClr val="FF0000"/>
                </a:solidFill>
              </a:rPr>
              <a:t>			</a:t>
            </a:r>
            <a:r>
              <a:rPr lang="sk-SK" sz="2800" dirty="0" smtClean="0"/>
              <a:t>zápästné kosti </a:t>
            </a:r>
            <a:r>
              <a:rPr lang="sk-SK" sz="2800" dirty="0" smtClean="0">
                <a:latin typeface="+mj-lt"/>
              </a:rPr>
              <a:t>(8)</a:t>
            </a:r>
          </a:p>
          <a:p>
            <a:pPr marL="82296" indent="0" algn="ctr">
              <a:buNone/>
            </a:pPr>
            <a:endParaRPr lang="sk-SK" sz="2800" dirty="0">
              <a:latin typeface="Calibri"/>
            </a:endParaRPr>
          </a:p>
          <a:p>
            <a:pPr marL="82296" indent="0" algn="ctr">
              <a:buNone/>
            </a:pPr>
            <a:r>
              <a:rPr lang="sk-SK" sz="2800" dirty="0" smtClean="0">
                <a:latin typeface="Calibri"/>
              </a:rPr>
              <a:t>                          	</a:t>
            </a:r>
            <a:r>
              <a:rPr lang="sk-SK" sz="2800" dirty="0" smtClean="0">
                <a:latin typeface="+mj-lt"/>
              </a:rPr>
              <a:t>záprstné kosti (5)</a:t>
            </a:r>
          </a:p>
          <a:p>
            <a:pPr marL="82296" indent="0" algn="ctr">
              <a:buNone/>
            </a:pPr>
            <a:endParaRPr lang="sk-SK" sz="2800" dirty="0">
              <a:latin typeface="+mj-lt"/>
            </a:endParaRPr>
          </a:p>
          <a:p>
            <a:pPr marL="82296" indent="0" algn="ctr">
              <a:buNone/>
            </a:pPr>
            <a:r>
              <a:rPr lang="sk-SK" sz="2800" dirty="0" smtClean="0">
                <a:latin typeface="+mj-lt"/>
              </a:rPr>
              <a:t>               	 články prstov</a:t>
            </a:r>
            <a:endParaRPr lang="sk-SK" sz="2800" dirty="0">
              <a:latin typeface="+mj-lt"/>
            </a:endParaRPr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>
                <a:solidFill>
                  <a:schemeClr val="tx1"/>
                </a:solidFill>
              </a:rPr>
              <a:t>Horná končatina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939" y="2920818"/>
            <a:ext cx="2664296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ovná spojovacia šípka 10"/>
          <p:cNvCxnSpPr/>
          <p:nvPr/>
        </p:nvCxnSpPr>
        <p:spPr>
          <a:xfrm>
            <a:off x="3886200" y="3810000"/>
            <a:ext cx="838200" cy="1524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>
            <a:off x="3505200" y="5084440"/>
            <a:ext cx="1066800" cy="9716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 flipV="1">
            <a:off x="3200400" y="2971800"/>
            <a:ext cx="1368152" cy="14814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419600" y="5410200"/>
            <a:ext cx="37338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Prsty-3články, palec2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68533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t2.gstatic.com/images?q=tbn:ANd9GcTHzq4MqdbycNSGEyTcD9KrkgRG_CTNp7Sjs4R8mML3MDCCM9j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981200"/>
            <a:ext cx="1828800" cy="35814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533400" y="1676400"/>
            <a:ext cx="2361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 dirty="0" err="1" smtClean="0">
                <a:solidFill>
                  <a:srgbClr val="00B0F0"/>
                </a:solidFill>
              </a:rPr>
              <a:t>panvová</a:t>
            </a:r>
            <a:r>
              <a:rPr lang="en-IE" sz="3200" dirty="0" smtClean="0">
                <a:solidFill>
                  <a:srgbClr val="00B0F0"/>
                </a:solidFill>
              </a:rPr>
              <a:t> </a:t>
            </a:r>
            <a:r>
              <a:rPr lang="en-IE" sz="3200" dirty="0" err="1" smtClean="0">
                <a:solidFill>
                  <a:srgbClr val="00B0F0"/>
                </a:solidFill>
              </a:rPr>
              <a:t>kosť</a:t>
            </a:r>
            <a:endParaRPr lang="sk-SK" sz="3200" dirty="0">
              <a:solidFill>
                <a:srgbClr val="00B0F0"/>
              </a:solidFill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3200400" y="2057400"/>
            <a:ext cx="838856" cy="88612"/>
          </a:xfrm>
          <a:prstGeom prst="line">
            <a:avLst/>
          </a:prstGeom>
          <a:ln w="22225">
            <a:solidFill>
              <a:srgbClr val="D83E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381000" y="2971800"/>
            <a:ext cx="25071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rgbClr val="FF0000"/>
                </a:solidFill>
              </a:rPr>
              <a:t>stehenná kosť</a:t>
            </a:r>
            <a:endParaRPr lang="sk-SK" sz="3200" dirty="0">
              <a:solidFill>
                <a:srgbClr val="FF0000"/>
              </a:solidFill>
            </a:endParaRPr>
          </a:p>
        </p:txBody>
      </p:sp>
      <p:cxnSp>
        <p:nvCxnSpPr>
          <p:cNvPr id="8" name="Rovná spojnica 7"/>
          <p:cNvCxnSpPr/>
          <p:nvPr/>
        </p:nvCxnSpPr>
        <p:spPr>
          <a:xfrm flipV="1">
            <a:off x="2895600" y="3124200"/>
            <a:ext cx="1219200" cy="228600"/>
          </a:xfrm>
          <a:prstGeom prst="line">
            <a:avLst/>
          </a:prstGeom>
          <a:ln w="22225">
            <a:solidFill>
              <a:srgbClr val="D83E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lokTextu 9"/>
          <p:cNvSpPr txBox="1"/>
          <p:nvPr/>
        </p:nvSpPr>
        <p:spPr>
          <a:xfrm>
            <a:off x="5257800" y="3124200"/>
            <a:ext cx="1352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rgbClr val="FF0000"/>
                </a:solidFill>
              </a:rPr>
              <a:t>jabĺčko</a:t>
            </a:r>
            <a:endParaRPr lang="sk-SK" sz="3200" dirty="0">
              <a:solidFill>
                <a:srgbClr val="FF0000"/>
              </a:solidFill>
            </a:endParaRPr>
          </a:p>
        </p:txBody>
      </p:sp>
      <p:cxnSp>
        <p:nvCxnSpPr>
          <p:cNvPr id="12" name="Rovná spojnica 11"/>
          <p:cNvCxnSpPr/>
          <p:nvPr/>
        </p:nvCxnSpPr>
        <p:spPr>
          <a:xfrm flipV="1">
            <a:off x="4191000" y="3429000"/>
            <a:ext cx="1066800" cy="469612"/>
          </a:xfrm>
          <a:prstGeom prst="line">
            <a:avLst/>
          </a:prstGeom>
          <a:ln w="22225">
            <a:solidFill>
              <a:srgbClr val="D83E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BlokTextu 15"/>
          <p:cNvSpPr txBox="1"/>
          <p:nvPr/>
        </p:nvSpPr>
        <p:spPr>
          <a:xfrm>
            <a:off x="5181600" y="3886200"/>
            <a:ext cx="1282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rgbClr val="FF0000"/>
                </a:solidFill>
              </a:rPr>
              <a:t>píšťala</a:t>
            </a:r>
            <a:endParaRPr lang="sk-SK" sz="3200" dirty="0">
              <a:solidFill>
                <a:srgbClr val="FF0000"/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2209800" y="4267200"/>
            <a:ext cx="10516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rgbClr val="FF0000"/>
                </a:solidFill>
              </a:rPr>
              <a:t>ihlica</a:t>
            </a:r>
            <a:endParaRPr lang="sk-SK" sz="3200" dirty="0">
              <a:solidFill>
                <a:srgbClr val="FF0000"/>
              </a:solidFill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5105400" y="4648200"/>
            <a:ext cx="27959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rgbClr val="92D050"/>
                </a:solidFill>
              </a:rPr>
              <a:t>kosti priehlavku</a:t>
            </a:r>
            <a:endParaRPr lang="sk-SK" sz="3200" dirty="0">
              <a:solidFill>
                <a:srgbClr val="92D050"/>
              </a:solidFill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0" y="5562600"/>
            <a:ext cx="3944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rgbClr val="92D050"/>
                </a:solidFill>
              </a:rPr>
              <a:t>predpriehlavkové kosti</a:t>
            </a:r>
            <a:endParaRPr lang="sk-SK" sz="3200" dirty="0">
              <a:solidFill>
                <a:srgbClr val="92D050"/>
              </a:solidFill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5105400" y="5410200"/>
            <a:ext cx="2372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rgbClr val="92D050"/>
                </a:solidFill>
              </a:rPr>
              <a:t>články prstov</a:t>
            </a:r>
            <a:endParaRPr lang="sk-SK" sz="3200" dirty="0">
              <a:solidFill>
                <a:srgbClr val="92D050"/>
              </a:solidFill>
            </a:endParaRPr>
          </a:p>
        </p:txBody>
      </p:sp>
      <p:cxnSp>
        <p:nvCxnSpPr>
          <p:cNvPr id="23" name="Rovná spojnica 22"/>
          <p:cNvCxnSpPr/>
          <p:nvPr/>
        </p:nvCxnSpPr>
        <p:spPr>
          <a:xfrm flipV="1">
            <a:off x="3276600" y="4495800"/>
            <a:ext cx="853302" cy="63788"/>
          </a:xfrm>
          <a:prstGeom prst="line">
            <a:avLst/>
          </a:prstGeom>
          <a:ln w="22225">
            <a:solidFill>
              <a:srgbClr val="D83E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ovná spojnica 25"/>
          <p:cNvCxnSpPr/>
          <p:nvPr/>
        </p:nvCxnSpPr>
        <p:spPr>
          <a:xfrm flipV="1">
            <a:off x="4191000" y="4267200"/>
            <a:ext cx="990600" cy="12412"/>
          </a:xfrm>
          <a:prstGeom prst="line">
            <a:avLst/>
          </a:prstGeom>
          <a:ln w="22225">
            <a:solidFill>
              <a:srgbClr val="D83E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ovná spojnica 29"/>
          <p:cNvCxnSpPr/>
          <p:nvPr/>
        </p:nvCxnSpPr>
        <p:spPr>
          <a:xfrm>
            <a:off x="4267200" y="4953000"/>
            <a:ext cx="838200" cy="63788"/>
          </a:xfrm>
          <a:prstGeom prst="line">
            <a:avLst/>
          </a:prstGeom>
          <a:ln w="22225">
            <a:solidFill>
              <a:srgbClr val="D83E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ovná spojnica 31"/>
          <p:cNvCxnSpPr/>
          <p:nvPr/>
        </p:nvCxnSpPr>
        <p:spPr>
          <a:xfrm rot="10800000" flipV="1">
            <a:off x="2743200" y="5105400"/>
            <a:ext cx="1371600" cy="609600"/>
          </a:xfrm>
          <a:prstGeom prst="line">
            <a:avLst/>
          </a:prstGeom>
          <a:ln w="22225">
            <a:solidFill>
              <a:srgbClr val="D83E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nica 33"/>
          <p:cNvCxnSpPr/>
          <p:nvPr/>
        </p:nvCxnSpPr>
        <p:spPr>
          <a:xfrm>
            <a:off x="4038600" y="5410200"/>
            <a:ext cx="1066800" cy="381000"/>
          </a:xfrm>
          <a:prstGeom prst="line">
            <a:avLst/>
          </a:prstGeom>
          <a:ln w="22225">
            <a:solidFill>
              <a:srgbClr val="D83E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Nadpis 3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FF0000"/>
          </a:solidFill>
        </p:spPr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Kostra dolnej končatiny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05400" y="1676400"/>
            <a:ext cx="1676400" cy="9144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1.Pletenec </a:t>
            </a:r>
            <a:r>
              <a:rPr lang="en-IE" b="1" dirty="0" err="1" smtClean="0">
                <a:solidFill>
                  <a:schemeClr val="tx1"/>
                </a:solidFill>
              </a:rPr>
              <a:t>dolnej</a:t>
            </a:r>
            <a:r>
              <a:rPr lang="en-IE" b="1" dirty="0" smtClean="0">
                <a:solidFill>
                  <a:schemeClr val="tx1"/>
                </a:solidFill>
              </a:rPr>
              <a:t> </a:t>
            </a:r>
            <a:r>
              <a:rPr lang="en-IE" b="1" dirty="0" err="1" smtClean="0">
                <a:solidFill>
                  <a:schemeClr val="tx1"/>
                </a:solidFill>
              </a:rPr>
              <a:t>končatiny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8200" y="2209800"/>
            <a:ext cx="1889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err="1" smtClean="0">
                <a:solidFill>
                  <a:srgbClr val="00B0F0"/>
                </a:solidFill>
              </a:rPr>
              <a:t>bedrový</a:t>
            </a:r>
            <a:r>
              <a:rPr lang="en-IE" sz="2800" dirty="0" smtClean="0">
                <a:solidFill>
                  <a:srgbClr val="00B0F0"/>
                </a:solidFill>
              </a:rPr>
              <a:t> </a:t>
            </a:r>
            <a:r>
              <a:rPr lang="en-IE" sz="2800" dirty="0" err="1" smtClean="0">
                <a:solidFill>
                  <a:srgbClr val="00B0F0"/>
                </a:solidFill>
              </a:rPr>
              <a:t>kĺb</a:t>
            </a:r>
            <a:endParaRPr lang="en-IE" sz="2800" dirty="0">
              <a:solidFill>
                <a:srgbClr val="00B0F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4800" y="4038600"/>
            <a:ext cx="1676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2.Kostra  </a:t>
            </a:r>
            <a:r>
              <a:rPr lang="en-IE" b="1" dirty="0" err="1" smtClean="0">
                <a:solidFill>
                  <a:schemeClr val="tx1"/>
                </a:solidFill>
              </a:rPr>
              <a:t>voľnej</a:t>
            </a:r>
            <a:r>
              <a:rPr lang="en-IE" b="1" dirty="0" smtClean="0">
                <a:solidFill>
                  <a:schemeClr val="tx1"/>
                </a:solidFill>
              </a:rPr>
              <a:t> </a:t>
            </a:r>
            <a:r>
              <a:rPr lang="en-IE" b="1" dirty="0" err="1" smtClean="0">
                <a:solidFill>
                  <a:schemeClr val="tx1"/>
                </a:solidFill>
              </a:rPr>
              <a:t>časti</a:t>
            </a:r>
            <a:r>
              <a:rPr lang="en-IE" b="1" dirty="0" smtClean="0">
                <a:solidFill>
                  <a:schemeClr val="tx1"/>
                </a:solidFill>
              </a:rPr>
              <a:t> </a:t>
            </a:r>
            <a:r>
              <a:rPr lang="en-IE" b="1" dirty="0" err="1" smtClean="0">
                <a:solidFill>
                  <a:schemeClr val="tx1"/>
                </a:solidFill>
              </a:rPr>
              <a:t>dolnej</a:t>
            </a:r>
            <a:r>
              <a:rPr lang="en-IE" b="1" dirty="0" smtClean="0">
                <a:solidFill>
                  <a:schemeClr val="tx1"/>
                </a:solidFill>
              </a:rPr>
              <a:t> </a:t>
            </a:r>
            <a:r>
              <a:rPr lang="en-IE" b="1" dirty="0" err="1" smtClean="0">
                <a:solidFill>
                  <a:schemeClr val="tx1"/>
                </a:solidFill>
              </a:rPr>
              <a:t>končatiny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315200" y="5791200"/>
            <a:ext cx="1676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3.Kostra </a:t>
            </a:r>
            <a:r>
              <a:rPr lang="en-IE" b="1" dirty="0" err="1" smtClean="0">
                <a:solidFill>
                  <a:schemeClr val="tx1"/>
                </a:solidFill>
              </a:rPr>
              <a:t>nohy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010400" y="3429000"/>
            <a:ext cx="1188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srgbClr val="00B0F0"/>
                </a:solidFill>
              </a:rPr>
              <a:t> </a:t>
            </a:r>
            <a:r>
              <a:rPr lang="en-IE" dirty="0" err="1" smtClean="0">
                <a:solidFill>
                  <a:srgbClr val="FF0000"/>
                </a:solidFill>
              </a:rPr>
              <a:t>kĺb</a:t>
            </a:r>
            <a:r>
              <a:rPr lang="en-IE" dirty="0" smtClean="0">
                <a:solidFill>
                  <a:srgbClr val="FF0000"/>
                </a:solidFill>
              </a:rPr>
              <a:t> </a:t>
            </a:r>
            <a:r>
              <a:rPr lang="en-IE" dirty="0" err="1" smtClean="0">
                <a:solidFill>
                  <a:srgbClr val="FF0000"/>
                </a:solidFill>
              </a:rPr>
              <a:t>kolena</a:t>
            </a:r>
            <a:endParaRPr lang="en-IE" dirty="0">
              <a:solidFill>
                <a:srgbClr val="FF0000"/>
              </a:solidFill>
            </a:endParaRPr>
          </a:p>
        </p:txBody>
      </p:sp>
      <p:cxnSp>
        <p:nvCxnSpPr>
          <p:cNvPr id="33" name="Rovná spojnica 11"/>
          <p:cNvCxnSpPr/>
          <p:nvPr/>
        </p:nvCxnSpPr>
        <p:spPr>
          <a:xfrm flipV="1">
            <a:off x="4343400" y="3657600"/>
            <a:ext cx="2819400" cy="152400"/>
          </a:xfrm>
          <a:prstGeom prst="line">
            <a:avLst/>
          </a:prstGeom>
          <a:ln w="22225">
            <a:solidFill>
              <a:srgbClr val="D83E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ovná spojnica 11"/>
          <p:cNvCxnSpPr/>
          <p:nvPr/>
        </p:nvCxnSpPr>
        <p:spPr>
          <a:xfrm rot="10800000">
            <a:off x="2667000" y="2514600"/>
            <a:ext cx="1371600" cy="1588"/>
          </a:xfrm>
          <a:prstGeom prst="line">
            <a:avLst/>
          </a:prstGeom>
          <a:ln w="22225">
            <a:solidFill>
              <a:srgbClr val="D83E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Spojenie kostí nohy vytvára pozdĺžnu a priečnu klenbu nohy. Ak sa klenba nohy deformuje, dochádza k plochým nohám</a:t>
            </a:r>
            <a:endParaRPr lang="sk-SK" sz="28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 smtClean="0">
                <a:solidFill>
                  <a:schemeClr val="tx1"/>
                </a:solidFill>
              </a:rPr>
              <a:t>Dolná  končatina </a:t>
            </a:r>
            <a:endParaRPr lang="sk-SK" b="1" dirty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573016"/>
            <a:ext cx="457200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606876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018498" y="2133600"/>
            <a:ext cx="55347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0" b="1" dirty="0" smtClean="0"/>
              <a:t>Ďakujem </a:t>
            </a:r>
          </a:p>
          <a:p>
            <a:r>
              <a:rPr lang="sk-SK" sz="6000" b="1" dirty="0" smtClean="0"/>
              <a:t>     za pozornosť ! </a:t>
            </a:r>
            <a:endParaRPr lang="sk-SK" sz="6000" b="1" dirty="0"/>
          </a:p>
        </p:txBody>
      </p:sp>
      <p:pic>
        <p:nvPicPr>
          <p:cNvPr id="19458" name="Picture 2" descr="http://t3.gstatic.com/images?q=tbn:ANd9GcT4iRqHU67xkE_YiBJu0yHXQZ0gCf67v1kwbGB2VBuk6FnxIVjvZ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143000"/>
            <a:ext cx="23622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Na </a:t>
            </a:r>
            <a:r>
              <a:rPr lang="en-IE" dirty="0" err="1" smtClean="0"/>
              <a:t>zopakovanie</a:t>
            </a:r>
            <a:r>
              <a:rPr lang="en-IE" dirty="0" smtClean="0"/>
              <a:t> –</a:t>
            </a:r>
            <a:r>
              <a:rPr lang="en-IE" dirty="0" err="1" smtClean="0"/>
              <a:t>pozri</a:t>
            </a:r>
            <a:r>
              <a:rPr lang="en-IE" dirty="0" smtClean="0"/>
              <a:t> </a:t>
            </a:r>
            <a:r>
              <a:rPr lang="en-IE" dirty="0" err="1" smtClean="0"/>
              <a:t>si</a:t>
            </a:r>
            <a:r>
              <a:rPr lang="en-IE" dirty="0" smtClean="0"/>
              <a:t> video</a:t>
            </a:r>
            <a:endParaRPr lang="en-I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hlinkClick r:id="rId2"/>
              </a:rPr>
              <a:t>https://www.youtube.com/watch?v=BS59rM9CoB0</a:t>
            </a:r>
            <a:endParaRPr lang="en-I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Kostra a jej funkcie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/>
          <a:lstStyle/>
          <a:p>
            <a:r>
              <a:rPr lang="sk-SK" dirty="0" smtClean="0"/>
              <a:t>Dáva telu pevnosť a vnútornú oporu tela</a:t>
            </a:r>
          </a:p>
          <a:p>
            <a:r>
              <a:rPr lang="sk-SK" dirty="0" smtClean="0"/>
              <a:t>Chráni vnútorné orgány</a:t>
            </a:r>
          </a:p>
          <a:p>
            <a:r>
              <a:rPr lang="sk-SK" dirty="0" smtClean="0"/>
              <a:t>Určuje tvar tela a jeho rozmery </a:t>
            </a:r>
            <a:endParaRPr lang="sk-SK" dirty="0"/>
          </a:p>
        </p:txBody>
      </p:sp>
      <p:pic>
        <p:nvPicPr>
          <p:cNvPr id="1026" name="Picture 2" descr="Výsledok vyhľadávania obrázkov pre dopyt kost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75648" y="1447800"/>
            <a:ext cx="3168352" cy="4700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2052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aoblený obdĺžnik 3"/>
          <p:cNvSpPr/>
          <p:nvPr/>
        </p:nvSpPr>
        <p:spPr>
          <a:xfrm>
            <a:off x="2375756" y="1484784"/>
            <a:ext cx="4032448" cy="144016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50000"/>
                <a:alpha val="9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>
                <a:solidFill>
                  <a:schemeClr val="accent6">
                    <a:lumMod val="50000"/>
                  </a:schemeClr>
                </a:solidFill>
              </a:rPr>
              <a:t>Kostra </a:t>
            </a:r>
            <a:endParaRPr lang="sk-SK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899592" y="4354252"/>
            <a:ext cx="2808312" cy="136815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sk-SK" sz="2400" b="1" dirty="0" smtClean="0">
                <a:solidFill>
                  <a:schemeClr val="accent3">
                    <a:lumMod val="50000"/>
                  </a:schemeClr>
                </a:solidFill>
              </a:rPr>
              <a:t>. Osová kostra </a:t>
            </a:r>
            <a:endParaRPr lang="sk-SK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5364088" y="4349524"/>
            <a:ext cx="2880320" cy="137287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accent3">
                    <a:lumMod val="50000"/>
                  </a:schemeClr>
                </a:solidFill>
              </a:rPr>
              <a:t>2. Kostra končatín </a:t>
            </a:r>
            <a:endParaRPr lang="sk-SK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9" name="Rovná spojnica 8"/>
          <p:cNvCxnSpPr/>
          <p:nvPr/>
        </p:nvCxnSpPr>
        <p:spPr>
          <a:xfrm>
            <a:off x="4391980" y="2925509"/>
            <a:ext cx="0" cy="864096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4067944" y="6381328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2843808" y="3789605"/>
            <a:ext cx="3096344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>
            <a:off x="2843808" y="3789605"/>
            <a:ext cx="0" cy="559919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nica 18"/>
          <p:cNvCxnSpPr/>
          <p:nvPr/>
        </p:nvCxnSpPr>
        <p:spPr>
          <a:xfrm>
            <a:off x="5940152" y="3789605"/>
            <a:ext cx="0" cy="559919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0405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1. Osová kostra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Lebka</a:t>
            </a:r>
          </a:p>
          <a:p>
            <a:r>
              <a:rPr lang="sk-SK" dirty="0" smtClean="0"/>
              <a:t>Chrbtica</a:t>
            </a:r>
          </a:p>
          <a:p>
            <a:r>
              <a:rPr lang="sk-SK" dirty="0" smtClean="0"/>
              <a:t>Rebrá</a:t>
            </a:r>
          </a:p>
          <a:p>
            <a:r>
              <a:rPr lang="sk-SK" dirty="0" smtClean="0"/>
              <a:t>Hrudná ko</a:t>
            </a:r>
            <a:r>
              <a:rPr lang="en-IE" dirty="0" smtClean="0"/>
              <a:t>s</a:t>
            </a:r>
            <a:r>
              <a:rPr lang="sk-SK" dirty="0" smtClean="0"/>
              <a:t>ť</a:t>
            </a: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5943093" cy="445706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6409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2/2c/Gray188.png/220px-Gray18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752600"/>
            <a:ext cx="4953000" cy="4114800"/>
          </a:xfrm>
          <a:prstGeom prst="rect">
            <a:avLst/>
          </a:prstGeom>
          <a:noFill/>
        </p:spPr>
      </p:pic>
      <p:cxnSp>
        <p:nvCxnSpPr>
          <p:cNvPr id="5" name="Rovná spojnica 4"/>
          <p:cNvCxnSpPr/>
          <p:nvPr/>
        </p:nvCxnSpPr>
        <p:spPr>
          <a:xfrm rot="10800000">
            <a:off x="1600200" y="2819400"/>
            <a:ext cx="838200" cy="609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/>
          <p:cNvCxnSpPr/>
          <p:nvPr/>
        </p:nvCxnSpPr>
        <p:spPr>
          <a:xfrm rot="16200000" flipV="1">
            <a:off x="2705100" y="17145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381000" y="21336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rgbClr val="FF0000"/>
                </a:solidFill>
              </a:rPr>
              <a:t>nosová kosť</a:t>
            </a:r>
            <a:endParaRPr lang="sk-SK" sz="3200" dirty="0">
              <a:solidFill>
                <a:srgbClr val="FF000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1752600" y="990600"/>
            <a:ext cx="2027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rgbClr val="0C5422"/>
                </a:solidFill>
              </a:rPr>
              <a:t>čelová kosť</a:t>
            </a:r>
            <a:endParaRPr lang="sk-SK" sz="3200" dirty="0">
              <a:solidFill>
                <a:srgbClr val="0C5422"/>
              </a:solidFill>
            </a:endParaRPr>
          </a:p>
        </p:txBody>
      </p:sp>
      <p:cxnSp>
        <p:nvCxnSpPr>
          <p:cNvPr id="14" name="Rovná spojnica 13"/>
          <p:cNvCxnSpPr/>
          <p:nvPr/>
        </p:nvCxnSpPr>
        <p:spPr>
          <a:xfrm rot="5400000" flipH="1" flipV="1">
            <a:off x="5219700" y="17907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lokTextu 14"/>
          <p:cNvSpPr txBox="1"/>
          <p:nvPr/>
        </p:nvSpPr>
        <p:spPr>
          <a:xfrm>
            <a:off x="4343400" y="6858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rgbClr val="0C5422"/>
                </a:solidFill>
              </a:rPr>
              <a:t>temenná kosť</a:t>
            </a:r>
            <a:endParaRPr lang="sk-SK" sz="3200" dirty="0">
              <a:solidFill>
                <a:srgbClr val="0C5422"/>
              </a:solidFill>
            </a:endParaRPr>
          </a:p>
        </p:txBody>
      </p:sp>
      <p:cxnSp>
        <p:nvCxnSpPr>
          <p:cNvPr id="17" name="Rovná spojnica 16"/>
          <p:cNvCxnSpPr/>
          <p:nvPr/>
        </p:nvCxnSpPr>
        <p:spPr>
          <a:xfrm>
            <a:off x="6629400" y="44958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BlokTextu 19"/>
          <p:cNvSpPr txBox="1"/>
          <p:nvPr/>
        </p:nvSpPr>
        <p:spPr>
          <a:xfrm>
            <a:off x="7162800" y="419100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rgbClr val="0C5422"/>
                </a:solidFill>
              </a:rPr>
              <a:t>záhlavná kosť</a:t>
            </a:r>
            <a:endParaRPr lang="sk-SK" sz="3200" dirty="0">
              <a:solidFill>
                <a:srgbClr val="0C5422"/>
              </a:solidFill>
            </a:endParaRPr>
          </a:p>
        </p:txBody>
      </p:sp>
      <p:cxnSp>
        <p:nvCxnSpPr>
          <p:cNvPr id="22" name="Rovná spojnica 21"/>
          <p:cNvCxnSpPr/>
          <p:nvPr/>
        </p:nvCxnSpPr>
        <p:spPr>
          <a:xfrm flipV="1">
            <a:off x="5181600" y="2514600"/>
            <a:ext cx="18288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BlokTextu 22"/>
          <p:cNvSpPr txBox="1"/>
          <p:nvPr/>
        </p:nvSpPr>
        <p:spPr>
          <a:xfrm>
            <a:off x="6629400" y="1981200"/>
            <a:ext cx="2743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rgbClr val="0C5422"/>
                </a:solidFill>
              </a:rPr>
              <a:t>spánková kosť</a:t>
            </a:r>
            <a:endParaRPr lang="sk-SK" sz="3200" dirty="0">
              <a:solidFill>
                <a:srgbClr val="0C5422"/>
              </a:solidFill>
            </a:endParaRPr>
          </a:p>
        </p:txBody>
      </p:sp>
      <p:cxnSp>
        <p:nvCxnSpPr>
          <p:cNvPr id="28" name="Rovná spojnica 27"/>
          <p:cNvCxnSpPr/>
          <p:nvPr/>
        </p:nvCxnSpPr>
        <p:spPr>
          <a:xfrm>
            <a:off x="3886200" y="5181600"/>
            <a:ext cx="1066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BlokTextu 28"/>
          <p:cNvSpPr txBox="1"/>
          <p:nvPr/>
        </p:nvSpPr>
        <p:spPr>
          <a:xfrm>
            <a:off x="5029200" y="5486400"/>
            <a:ext cx="1210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rgbClr val="FF0000"/>
                </a:solidFill>
              </a:rPr>
              <a:t>sánka</a:t>
            </a:r>
            <a:endParaRPr lang="sk-SK" sz="3200" dirty="0">
              <a:solidFill>
                <a:srgbClr val="FF0000"/>
              </a:solidFill>
            </a:endParaRPr>
          </a:p>
        </p:txBody>
      </p:sp>
      <p:cxnSp>
        <p:nvCxnSpPr>
          <p:cNvPr id="31" name="Rovná spojnica 30"/>
          <p:cNvCxnSpPr/>
          <p:nvPr/>
        </p:nvCxnSpPr>
        <p:spPr>
          <a:xfrm rot="10800000" flipV="1">
            <a:off x="1600200" y="4419600"/>
            <a:ext cx="1066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BlokTextu 31"/>
          <p:cNvSpPr txBox="1"/>
          <p:nvPr/>
        </p:nvSpPr>
        <p:spPr>
          <a:xfrm>
            <a:off x="381000" y="4495800"/>
            <a:ext cx="1170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err="1" smtClean="0">
                <a:solidFill>
                  <a:srgbClr val="FF0000"/>
                </a:solidFill>
              </a:rPr>
              <a:t>čelusť</a:t>
            </a:r>
            <a:endParaRPr lang="sk-SK" sz="3200" dirty="0">
              <a:solidFill>
                <a:srgbClr val="FF0000"/>
              </a:solidFill>
            </a:endParaRPr>
          </a:p>
        </p:txBody>
      </p:sp>
      <p:cxnSp>
        <p:nvCxnSpPr>
          <p:cNvPr id="40" name="Rovná spojnica 39"/>
          <p:cNvCxnSpPr/>
          <p:nvPr/>
        </p:nvCxnSpPr>
        <p:spPr>
          <a:xfrm rot="10800000" flipV="1">
            <a:off x="1371600" y="3962400"/>
            <a:ext cx="19812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BlokTextu 40"/>
          <p:cNvSpPr txBox="1"/>
          <p:nvPr/>
        </p:nvSpPr>
        <p:spPr>
          <a:xfrm>
            <a:off x="0" y="5715000"/>
            <a:ext cx="23224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rgbClr val="FF0000"/>
                </a:solidFill>
              </a:rPr>
              <a:t>jarmová kosť</a:t>
            </a:r>
            <a:endParaRPr lang="sk-SK" sz="3200" dirty="0">
              <a:solidFill>
                <a:srgbClr val="FF0000"/>
              </a:solidFill>
            </a:endParaRPr>
          </a:p>
        </p:txBody>
      </p:sp>
      <p:sp>
        <p:nvSpPr>
          <p:cNvPr id="43" name="BlokTextu 42"/>
          <p:cNvSpPr txBox="1"/>
          <p:nvPr/>
        </p:nvSpPr>
        <p:spPr>
          <a:xfrm>
            <a:off x="2286000" y="228600"/>
            <a:ext cx="24682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u="sng" dirty="0" smtClean="0">
                <a:solidFill>
                  <a:srgbClr val="0C5422"/>
                </a:solidFill>
              </a:rPr>
              <a:t>mozgová časť</a:t>
            </a:r>
            <a:endParaRPr lang="sk-SK" sz="3200" b="1" u="sng" dirty="0">
              <a:solidFill>
                <a:srgbClr val="0C5422"/>
              </a:solidFill>
            </a:endParaRPr>
          </a:p>
        </p:txBody>
      </p:sp>
      <p:sp>
        <p:nvSpPr>
          <p:cNvPr id="44" name="BlokTextu 43"/>
          <p:cNvSpPr txBox="1"/>
          <p:nvPr/>
        </p:nvSpPr>
        <p:spPr>
          <a:xfrm>
            <a:off x="2819400" y="6096000"/>
            <a:ext cx="22400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u="sng" dirty="0" smtClean="0">
                <a:solidFill>
                  <a:srgbClr val="FF0000"/>
                </a:solidFill>
              </a:rPr>
              <a:t>tvárová časť</a:t>
            </a:r>
            <a:endParaRPr lang="sk-SK" sz="32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Chrbtica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Je </a:t>
            </a:r>
            <a:r>
              <a:rPr lang="sk-SK" sz="2400" u="sng" dirty="0" smtClean="0">
                <a:solidFill>
                  <a:srgbClr val="FF0000"/>
                </a:solidFill>
              </a:rPr>
              <a:t>dvakrát esovito prehnutá</a:t>
            </a:r>
            <a:endParaRPr lang="en-IE" sz="2400" u="sng" dirty="0" smtClean="0">
              <a:solidFill>
                <a:srgbClr val="FF0000"/>
              </a:solidFill>
            </a:endParaRPr>
          </a:p>
          <a:p>
            <a:r>
              <a:rPr lang="en-IE" sz="2400" u="sng" dirty="0" err="1" smtClean="0"/>
              <a:t>Tvoria</a:t>
            </a:r>
            <a:r>
              <a:rPr lang="en-IE" sz="2400" u="sng" dirty="0" smtClean="0"/>
              <a:t> </a:t>
            </a:r>
            <a:r>
              <a:rPr lang="en-IE" sz="2400" u="sng" dirty="0" err="1" smtClean="0"/>
              <a:t>ju</a:t>
            </a:r>
            <a:r>
              <a:rPr lang="en-IE" sz="2400" u="sng" dirty="0" smtClean="0"/>
              <a:t> </a:t>
            </a:r>
            <a:r>
              <a:rPr lang="en-IE" sz="2400" u="sng" dirty="0" err="1" smtClean="0"/>
              <a:t>stavce</a:t>
            </a:r>
            <a:endParaRPr lang="en-IE" sz="2400" u="sng" dirty="0" smtClean="0"/>
          </a:p>
          <a:p>
            <a:r>
              <a:rPr lang="en-IE" sz="2400" u="sng" dirty="0" err="1" smtClean="0"/>
              <a:t>Medzi</a:t>
            </a:r>
            <a:r>
              <a:rPr lang="en-IE" sz="2400" u="sng" dirty="0" smtClean="0"/>
              <a:t> </a:t>
            </a:r>
            <a:r>
              <a:rPr lang="en-IE" sz="2400" u="sng" dirty="0" err="1" smtClean="0"/>
              <a:t>stavcami</a:t>
            </a:r>
            <a:r>
              <a:rPr lang="en-IE" sz="2400" u="sng" dirty="0" smtClean="0"/>
              <a:t> </a:t>
            </a:r>
            <a:r>
              <a:rPr lang="en-IE" sz="2400" u="sng" dirty="0" err="1" smtClean="0"/>
              <a:t>sú</a:t>
            </a:r>
            <a:r>
              <a:rPr lang="en-IE" sz="2400" u="sng" dirty="0" smtClean="0"/>
              <a:t> </a:t>
            </a:r>
            <a:r>
              <a:rPr lang="en-IE" sz="2400" u="sng" dirty="0" err="1" smtClean="0">
                <a:solidFill>
                  <a:srgbClr val="FF0000"/>
                </a:solidFill>
              </a:rPr>
              <a:t>medzistavcové</a:t>
            </a:r>
            <a:r>
              <a:rPr lang="en-IE" sz="2400" u="sng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IE" sz="2400" dirty="0" smtClean="0">
                <a:solidFill>
                  <a:srgbClr val="FF0000"/>
                </a:solidFill>
              </a:rPr>
              <a:t>     </a:t>
            </a:r>
            <a:r>
              <a:rPr lang="en-IE" sz="2400" u="sng" dirty="0" err="1" smtClean="0">
                <a:solidFill>
                  <a:srgbClr val="FF0000"/>
                </a:solidFill>
              </a:rPr>
              <a:t>platničky</a:t>
            </a:r>
            <a:endParaRPr lang="en-IE" sz="2400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k-SK" sz="2400" u="sng" dirty="0" smtClean="0">
              <a:solidFill>
                <a:srgbClr val="FF0000"/>
              </a:solidFill>
            </a:endParaRPr>
          </a:p>
        </p:txBody>
      </p:sp>
      <p:pic>
        <p:nvPicPr>
          <p:cNvPr id="4098" name="Picture 2" descr="Výsledok vyhľadávania obrázkov pre dopyt krcne stav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8600"/>
            <a:ext cx="3038934" cy="4771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Výsledok vyhľadávania obrázkov pre dopyt medzistavcové platničk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05200"/>
            <a:ext cx="1547751" cy="2033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2590800" y="5257800"/>
            <a:ext cx="3673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Medzistavcové platničky</a:t>
            </a:r>
            <a:r>
              <a:rPr lang="en-IE" dirty="0" smtClean="0"/>
              <a:t>-</a:t>
            </a:r>
            <a:r>
              <a:rPr lang="en-IE" dirty="0" err="1" smtClean="0"/>
              <a:t>tlmia</a:t>
            </a:r>
            <a:r>
              <a:rPr lang="en-IE" dirty="0" smtClean="0"/>
              <a:t> </a:t>
            </a:r>
            <a:r>
              <a:rPr lang="en-IE" dirty="0" err="1" smtClean="0"/>
              <a:t>nárazy</a:t>
            </a:r>
            <a:endParaRPr lang="sk-SK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V="1">
            <a:off x="2904431" y="3877369"/>
            <a:ext cx="571504" cy="226556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Osová kostra Diagram | Quizle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5105400"/>
            <a:ext cx="1882732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8991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s://encrypted-tbn3.gstatic.com/images?q=tbn:ANd9GcSFJ3a5s0AiXKjos1zToIOCZizPLkYwFXVB05opMwPtYwifav6Z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838200"/>
            <a:ext cx="2505075" cy="4648201"/>
          </a:xfrm>
          <a:prstGeom prst="rect">
            <a:avLst/>
          </a:prstGeom>
          <a:noFill/>
        </p:spPr>
      </p:pic>
      <p:sp>
        <p:nvSpPr>
          <p:cNvPr id="5" name="Sedemuholník 4"/>
          <p:cNvSpPr/>
          <p:nvPr/>
        </p:nvSpPr>
        <p:spPr>
          <a:xfrm>
            <a:off x="3429000" y="2286000"/>
            <a:ext cx="609600" cy="609600"/>
          </a:xfrm>
          <a:prstGeom prst="heptagon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400" dirty="0">
              <a:solidFill>
                <a:srgbClr val="C00000"/>
              </a:solidFill>
            </a:endParaRPr>
          </a:p>
        </p:txBody>
      </p:sp>
      <p:sp>
        <p:nvSpPr>
          <p:cNvPr id="29" name="Pravá jednoduchá zátvorka 28"/>
          <p:cNvSpPr/>
          <p:nvPr/>
        </p:nvSpPr>
        <p:spPr>
          <a:xfrm>
            <a:off x="3048000" y="1066800"/>
            <a:ext cx="1066800" cy="8382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Pravá jednoduchá zátvorka 29"/>
          <p:cNvSpPr/>
          <p:nvPr/>
        </p:nvSpPr>
        <p:spPr>
          <a:xfrm>
            <a:off x="2819400" y="1905000"/>
            <a:ext cx="685800" cy="1752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Pravá jednoduchá zátvorka 30"/>
          <p:cNvSpPr/>
          <p:nvPr/>
        </p:nvSpPr>
        <p:spPr>
          <a:xfrm>
            <a:off x="3048000" y="3657600"/>
            <a:ext cx="457200" cy="990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3" name="Rovná spojnica 32"/>
          <p:cNvCxnSpPr/>
          <p:nvPr/>
        </p:nvCxnSpPr>
        <p:spPr>
          <a:xfrm>
            <a:off x="2743200" y="48006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ovná spojnica 35"/>
          <p:cNvCxnSpPr/>
          <p:nvPr/>
        </p:nvCxnSpPr>
        <p:spPr>
          <a:xfrm>
            <a:off x="2743200" y="5257800"/>
            <a:ext cx="1066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BlokTextu 37"/>
          <p:cNvSpPr txBox="1"/>
          <p:nvPr/>
        </p:nvSpPr>
        <p:spPr>
          <a:xfrm>
            <a:off x="3124200" y="129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3124200" y="2514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2</a:t>
            </a:r>
            <a:endParaRPr lang="sk-SK" dirty="0"/>
          </a:p>
        </p:txBody>
      </p:sp>
      <p:sp>
        <p:nvSpPr>
          <p:cNvPr id="40" name="BlokTextu 39"/>
          <p:cNvSpPr txBox="1"/>
          <p:nvPr/>
        </p:nvSpPr>
        <p:spPr>
          <a:xfrm>
            <a:off x="3124200" y="4038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3</a:t>
            </a:r>
            <a:endParaRPr lang="sk-SK" dirty="0"/>
          </a:p>
        </p:txBody>
      </p:sp>
      <p:sp>
        <p:nvSpPr>
          <p:cNvPr id="41" name="BlokTextu 40"/>
          <p:cNvSpPr txBox="1"/>
          <p:nvPr/>
        </p:nvSpPr>
        <p:spPr>
          <a:xfrm>
            <a:off x="3657600" y="4648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4</a:t>
            </a:r>
            <a:endParaRPr lang="sk-SK" dirty="0"/>
          </a:p>
        </p:txBody>
      </p:sp>
      <p:sp>
        <p:nvSpPr>
          <p:cNvPr id="42" name="BlokTextu 41"/>
          <p:cNvSpPr txBox="1"/>
          <p:nvPr/>
        </p:nvSpPr>
        <p:spPr>
          <a:xfrm>
            <a:off x="3886200" y="5562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5</a:t>
            </a:r>
            <a:endParaRPr lang="sk-SK" dirty="0"/>
          </a:p>
        </p:txBody>
      </p:sp>
      <p:sp>
        <p:nvSpPr>
          <p:cNvPr id="43" name="BlokTextu 42"/>
          <p:cNvSpPr txBox="1"/>
          <p:nvPr/>
        </p:nvSpPr>
        <p:spPr>
          <a:xfrm>
            <a:off x="4191000" y="1295400"/>
            <a:ext cx="2457789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sz="2800" dirty="0" smtClean="0"/>
              <a:t>krčné stavce (7)</a:t>
            </a:r>
            <a:endParaRPr lang="sk-SK" sz="2800" dirty="0"/>
          </a:p>
        </p:txBody>
      </p:sp>
      <p:sp>
        <p:nvSpPr>
          <p:cNvPr id="44" name="BlokTextu 43"/>
          <p:cNvSpPr txBox="1"/>
          <p:nvPr/>
        </p:nvSpPr>
        <p:spPr>
          <a:xfrm>
            <a:off x="4191000" y="2438400"/>
            <a:ext cx="3558282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sz="2800" dirty="0" smtClean="0"/>
              <a:t>hrudníkové stavce (12)</a:t>
            </a:r>
            <a:endParaRPr lang="sk-SK" sz="2800" dirty="0"/>
          </a:p>
        </p:txBody>
      </p:sp>
      <p:sp>
        <p:nvSpPr>
          <p:cNvPr id="45" name="BlokTextu 44"/>
          <p:cNvSpPr txBox="1"/>
          <p:nvPr/>
        </p:nvSpPr>
        <p:spPr>
          <a:xfrm>
            <a:off x="4191000" y="3886200"/>
            <a:ext cx="298601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sz="2800" dirty="0" smtClean="0"/>
              <a:t>driekové stavce (5)</a:t>
            </a:r>
            <a:endParaRPr lang="sk-SK" sz="2800" dirty="0"/>
          </a:p>
        </p:txBody>
      </p:sp>
      <p:sp>
        <p:nvSpPr>
          <p:cNvPr id="46" name="BlokTextu 45"/>
          <p:cNvSpPr txBox="1"/>
          <p:nvPr/>
        </p:nvSpPr>
        <p:spPr>
          <a:xfrm>
            <a:off x="4191000" y="4572000"/>
            <a:ext cx="4191000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krížové stavce (5)</a:t>
            </a:r>
            <a:r>
              <a:rPr lang="en-IE" sz="2800" dirty="0" smtClean="0"/>
              <a:t>-</a:t>
            </a:r>
            <a:r>
              <a:rPr lang="en-IE" sz="2400" dirty="0" err="1" smtClean="0"/>
              <a:t>sú</a:t>
            </a:r>
            <a:r>
              <a:rPr lang="en-IE" sz="2400" dirty="0" smtClean="0"/>
              <a:t> </a:t>
            </a:r>
            <a:r>
              <a:rPr lang="en-IE" sz="2400" dirty="0" err="1" smtClean="0"/>
              <a:t>zrastené</a:t>
            </a:r>
            <a:r>
              <a:rPr lang="en-IE" sz="2400" dirty="0" smtClean="0"/>
              <a:t> do </a:t>
            </a:r>
            <a:r>
              <a:rPr lang="en-IE" sz="2800" dirty="0" err="1" smtClean="0">
                <a:solidFill>
                  <a:srgbClr val="FFFF00"/>
                </a:solidFill>
              </a:rPr>
              <a:t>krížovej</a:t>
            </a:r>
            <a:r>
              <a:rPr lang="en-IE" sz="2800" dirty="0" smtClean="0">
                <a:solidFill>
                  <a:srgbClr val="FFFF00"/>
                </a:solidFill>
              </a:rPr>
              <a:t> </a:t>
            </a:r>
            <a:r>
              <a:rPr lang="en-IE" sz="2800" dirty="0" err="1" smtClean="0">
                <a:solidFill>
                  <a:srgbClr val="FFFF00"/>
                </a:solidFill>
              </a:rPr>
              <a:t>kosti</a:t>
            </a:r>
            <a:r>
              <a:rPr lang="en-IE" sz="2800" dirty="0" smtClean="0">
                <a:solidFill>
                  <a:srgbClr val="FFFF00"/>
                </a:solidFill>
              </a:rPr>
              <a:t> </a:t>
            </a:r>
            <a:endParaRPr lang="sk-SK" sz="2800" dirty="0">
              <a:solidFill>
                <a:srgbClr val="FFFF00"/>
              </a:solidFill>
            </a:endParaRPr>
          </a:p>
        </p:txBody>
      </p:sp>
      <p:sp>
        <p:nvSpPr>
          <p:cNvPr id="47" name="BlokTextu 46"/>
          <p:cNvSpPr txBox="1"/>
          <p:nvPr/>
        </p:nvSpPr>
        <p:spPr>
          <a:xfrm>
            <a:off x="4191000" y="5562600"/>
            <a:ext cx="1830373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sz="2800" dirty="0" smtClean="0"/>
              <a:t>kostrč (4-5)</a:t>
            </a:r>
            <a:endParaRPr lang="sk-SK" sz="2800" dirty="0"/>
          </a:p>
        </p:txBody>
      </p:sp>
      <p:sp>
        <p:nvSpPr>
          <p:cNvPr id="19" name="BlokTextu 18"/>
          <p:cNvSpPr txBox="1"/>
          <p:nvPr/>
        </p:nvSpPr>
        <p:spPr>
          <a:xfrm>
            <a:off x="457200" y="457200"/>
            <a:ext cx="3336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/>
              <a:t>Chrbticu tvoria </a:t>
            </a:r>
            <a:r>
              <a:rPr lang="sk-SK" sz="2800" dirty="0" smtClean="0">
                <a:hlinkClick r:id="rId3"/>
              </a:rPr>
              <a:t>stavce</a:t>
            </a:r>
            <a:endParaRPr lang="sk-SK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4038600" y="533400"/>
            <a:ext cx="4536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err="1" smtClean="0"/>
              <a:t>Sú</a:t>
            </a:r>
            <a:r>
              <a:rPr lang="en-IE" dirty="0" smtClean="0"/>
              <a:t> </a:t>
            </a:r>
            <a:r>
              <a:rPr lang="en-IE" dirty="0" err="1" smtClean="0"/>
              <a:t>pomenované</a:t>
            </a:r>
            <a:r>
              <a:rPr lang="en-IE" dirty="0" smtClean="0"/>
              <a:t> </a:t>
            </a:r>
            <a:r>
              <a:rPr lang="en-IE" dirty="0" err="1" smtClean="0"/>
              <a:t>podľa</a:t>
            </a:r>
            <a:r>
              <a:rPr lang="en-IE" dirty="0" smtClean="0"/>
              <a:t> </a:t>
            </a:r>
            <a:r>
              <a:rPr lang="en-IE" dirty="0" err="1" smtClean="0"/>
              <a:t>toho</a:t>
            </a:r>
            <a:r>
              <a:rPr lang="en-IE" dirty="0" smtClean="0"/>
              <a:t> </a:t>
            </a:r>
            <a:r>
              <a:rPr lang="en-IE" dirty="0" err="1" smtClean="0"/>
              <a:t>kde</a:t>
            </a:r>
            <a:r>
              <a:rPr lang="en-IE" dirty="0" smtClean="0"/>
              <a:t> </a:t>
            </a:r>
            <a:r>
              <a:rPr lang="en-IE" dirty="0" err="1" smtClean="0"/>
              <a:t>sa</a:t>
            </a:r>
            <a:r>
              <a:rPr lang="en-IE" dirty="0" smtClean="0"/>
              <a:t> </a:t>
            </a:r>
            <a:r>
              <a:rPr lang="en-IE" dirty="0" err="1" smtClean="0"/>
              <a:t>nachádzajú</a:t>
            </a:r>
            <a:endParaRPr lang="en-IE" dirty="0"/>
          </a:p>
        </p:txBody>
      </p:sp>
      <p:pic>
        <p:nvPicPr>
          <p:cNvPr id="7170" name="Picture 2" descr="NAJLEPŠIA KINEZIOTERAPIA CHRBTICE | Tréner - kinezioterapia chrbtice,  fitness, kulturistika, silový trojboj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19200"/>
            <a:ext cx="2446528" cy="4267200"/>
          </a:xfrm>
          <a:prstGeom prst="rect">
            <a:avLst/>
          </a:prstGeom>
          <a:noFill/>
        </p:spPr>
      </p:pic>
      <p:sp>
        <p:nvSpPr>
          <p:cNvPr id="28" name="Oval 27"/>
          <p:cNvSpPr/>
          <p:nvPr/>
        </p:nvSpPr>
        <p:spPr>
          <a:xfrm>
            <a:off x="2209800" y="1219200"/>
            <a:ext cx="228600" cy="472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Nosič a čapovec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NOSIČ </a:t>
            </a:r>
            <a:r>
              <a:rPr lang="sk-SK" dirty="0" smtClean="0"/>
              <a:t>– 1. krčný stavec – umožňuje kývavý pohyb</a:t>
            </a:r>
          </a:p>
          <a:p>
            <a:r>
              <a:rPr lang="sk-SK" b="1" dirty="0" smtClean="0"/>
              <a:t>ČAPOVEC </a:t>
            </a:r>
            <a:r>
              <a:rPr lang="sk-SK" dirty="0" smtClean="0"/>
              <a:t>– 2. krčný stavec – umožňuje otáčavý pohyb</a:t>
            </a:r>
            <a:endParaRPr lang="sk-SK" dirty="0"/>
          </a:p>
        </p:txBody>
      </p:sp>
      <p:pic>
        <p:nvPicPr>
          <p:cNvPr id="5122" name="Picture 2" descr="Výsledok vyhľadávania obrázkov pre dopyt nosic a capove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733800"/>
            <a:ext cx="3528392" cy="252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3688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277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Motív Office</vt:lpstr>
      <vt:lpstr>Kostra človeka</vt:lpstr>
      <vt:lpstr>Na zopakovanie –pozri si video</vt:lpstr>
      <vt:lpstr>Kostra a jej funkcie</vt:lpstr>
      <vt:lpstr>Slide 4</vt:lpstr>
      <vt:lpstr>1. Osová kostra </vt:lpstr>
      <vt:lpstr>Slide 6</vt:lpstr>
      <vt:lpstr>Chrbtica </vt:lpstr>
      <vt:lpstr>Slide 8</vt:lpstr>
      <vt:lpstr>Nosič a čapovec </vt:lpstr>
      <vt:lpstr>Slide 10</vt:lpstr>
      <vt:lpstr>Kostra hornej končatiny</vt:lpstr>
      <vt:lpstr>Horná končatina </vt:lpstr>
      <vt:lpstr>Kostra dolnej končatiny</vt:lpstr>
      <vt:lpstr>Dolná  končatina 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Kostra človeka</dc:title>
  <dc:creator>admin</dc:creator>
  <cp:lastModifiedBy>svobodova.ivana</cp:lastModifiedBy>
  <cp:revision>83</cp:revision>
  <dcterms:created xsi:type="dcterms:W3CDTF">2012-09-04T13:20:56Z</dcterms:created>
  <dcterms:modified xsi:type="dcterms:W3CDTF">2020-12-06T14:38:07Z</dcterms:modified>
</cp:coreProperties>
</file>