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2" r:id="rId7"/>
    <p:sldId id="263" r:id="rId8"/>
    <p:sldId id="261" r:id="rId9"/>
    <p:sldId id="264" r:id="rId10"/>
    <p:sldId id="265" r:id="rId11"/>
    <p:sldId id="267" r:id="rId12"/>
    <p:sldId id="268" r:id="rId13"/>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1" d="100"/>
          <a:sy n="81" d="100"/>
        </p:scale>
        <p:origin x="1498" y="6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a:t>Kliknij, aby edytować styl</a:t>
            </a:r>
          </a:p>
        </p:txBody>
      </p:sp>
      <p:sp>
        <p:nvSpPr>
          <p:cNvPr id="3" name="Podtytu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a:t>Kliknij, aby edytować styl wzorca podtytułu</a:t>
            </a:r>
          </a:p>
        </p:txBody>
      </p:sp>
      <p:sp>
        <p:nvSpPr>
          <p:cNvPr id="4" name="Symbol zastępczy daty 3"/>
          <p:cNvSpPr>
            <a:spLocks noGrp="1"/>
          </p:cNvSpPr>
          <p:nvPr>
            <p:ph type="dt" sz="half" idx="10"/>
          </p:nvPr>
        </p:nvSpPr>
        <p:spPr/>
        <p:txBody>
          <a:bodyPr/>
          <a:lstStyle/>
          <a:p>
            <a:fld id="{5692E160-E182-4C86-B756-6D4A7F273B1B}" type="datetimeFigureOut">
              <a:rPr lang="pl-PL" smtClean="0"/>
              <a:t>09.11.2020</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617646B1-F9C8-4C6F-97BB-D7333381FC32}" type="slidenum">
              <a:rPr lang="pl-PL" smtClean="0"/>
              <a:t>‹#›</a:t>
            </a:fld>
            <a:endParaRPr lang="pl-P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tytułu pionowego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5692E160-E182-4C86-B756-6D4A7F273B1B}" type="datetimeFigureOut">
              <a:rPr lang="pl-PL" smtClean="0"/>
              <a:t>09.11.2020</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617646B1-F9C8-4C6F-97BB-D7333381FC32}" type="slidenum">
              <a:rPr lang="pl-PL" smtClean="0"/>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5692E160-E182-4C86-B756-6D4A7F273B1B}" type="datetimeFigureOut">
              <a:rPr lang="pl-PL" smtClean="0"/>
              <a:t>09.11.2020</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617646B1-F9C8-4C6F-97BB-D7333381FC32}" type="slidenum">
              <a:rPr lang="pl-PL" smtClean="0"/>
              <a:t>‹#›</a:t>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5692E160-E182-4C86-B756-6D4A7F273B1B}" type="datetimeFigureOut">
              <a:rPr lang="pl-PL" smtClean="0"/>
              <a:t>09.11.2020</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617646B1-F9C8-4C6F-97BB-D7333381FC32}" type="slidenum">
              <a:rPr lang="pl-PL" smtClean="0"/>
              <a:t>‹#›</a:t>
            </a:fld>
            <a:endParaRPr lang="pl-P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a:t>Kliknij, aby edytować styl</a:t>
            </a:r>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Symbol zastępczy daty 3"/>
          <p:cNvSpPr>
            <a:spLocks noGrp="1"/>
          </p:cNvSpPr>
          <p:nvPr>
            <p:ph type="dt" sz="half" idx="10"/>
          </p:nvPr>
        </p:nvSpPr>
        <p:spPr/>
        <p:txBody>
          <a:bodyPr/>
          <a:lstStyle/>
          <a:p>
            <a:fld id="{5692E160-E182-4C86-B756-6D4A7F273B1B}" type="datetimeFigureOut">
              <a:rPr lang="pl-PL" smtClean="0"/>
              <a:t>09.11.2020</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617646B1-F9C8-4C6F-97BB-D7333381FC32}" type="slidenum">
              <a:rPr lang="pl-PL" smtClean="0"/>
              <a:t>‹#›</a:t>
            </a:fld>
            <a:endParaRPr lang="pl-P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p:cNvSpPr>
            <a:spLocks noGrp="1"/>
          </p:cNvSpPr>
          <p:nvPr>
            <p:ph type="dt" sz="half" idx="10"/>
          </p:nvPr>
        </p:nvSpPr>
        <p:spPr/>
        <p:txBody>
          <a:bodyPr/>
          <a:lstStyle/>
          <a:p>
            <a:fld id="{5692E160-E182-4C86-B756-6D4A7F273B1B}" type="datetimeFigureOut">
              <a:rPr lang="pl-PL" smtClean="0"/>
              <a:t>09.11.2020</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617646B1-F9C8-4C6F-97BB-D7333381FC32}" type="slidenum">
              <a:rPr lang="pl-PL" smtClean="0"/>
              <a:t>‹#›</a:t>
            </a:fld>
            <a:endParaRPr lang="pl-P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a:t>Kliknij, aby edytować styl</a:t>
            </a:r>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p:cNvSpPr>
            <a:spLocks noGrp="1"/>
          </p:cNvSpPr>
          <p:nvPr>
            <p:ph type="dt" sz="half" idx="10"/>
          </p:nvPr>
        </p:nvSpPr>
        <p:spPr/>
        <p:txBody>
          <a:bodyPr/>
          <a:lstStyle/>
          <a:p>
            <a:fld id="{5692E160-E182-4C86-B756-6D4A7F273B1B}" type="datetimeFigureOut">
              <a:rPr lang="pl-PL" smtClean="0"/>
              <a:t>09.11.2020</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617646B1-F9C8-4C6F-97BB-D7333381FC32}" type="slidenum">
              <a:rPr lang="pl-PL" smtClean="0"/>
              <a:t>‹#›</a:t>
            </a:fld>
            <a:endParaRPr lang="pl-P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daty 2"/>
          <p:cNvSpPr>
            <a:spLocks noGrp="1"/>
          </p:cNvSpPr>
          <p:nvPr>
            <p:ph type="dt" sz="half" idx="10"/>
          </p:nvPr>
        </p:nvSpPr>
        <p:spPr/>
        <p:txBody>
          <a:bodyPr/>
          <a:lstStyle/>
          <a:p>
            <a:fld id="{5692E160-E182-4C86-B756-6D4A7F273B1B}" type="datetimeFigureOut">
              <a:rPr lang="pl-PL" smtClean="0"/>
              <a:t>09.11.2020</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617646B1-F9C8-4C6F-97BB-D7333381FC32}" type="slidenum">
              <a:rPr lang="pl-PL" smtClean="0"/>
              <a:t>‹#›</a:t>
            </a:fld>
            <a:endParaRPr 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5692E160-E182-4C86-B756-6D4A7F273B1B}" type="datetimeFigureOut">
              <a:rPr lang="pl-PL" smtClean="0"/>
              <a:t>09.11.2020</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617646B1-F9C8-4C6F-97BB-D7333381FC32}" type="slidenum">
              <a:rPr lang="pl-PL" smtClean="0"/>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a:t>Kliknij, aby edytować styl</a:t>
            </a:r>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Symbol zastępczy daty 4"/>
          <p:cNvSpPr>
            <a:spLocks noGrp="1"/>
          </p:cNvSpPr>
          <p:nvPr>
            <p:ph type="dt" sz="half" idx="10"/>
          </p:nvPr>
        </p:nvSpPr>
        <p:spPr/>
        <p:txBody>
          <a:bodyPr/>
          <a:lstStyle/>
          <a:p>
            <a:fld id="{5692E160-E182-4C86-B756-6D4A7F273B1B}" type="datetimeFigureOut">
              <a:rPr lang="pl-PL" smtClean="0"/>
              <a:t>09.11.2020</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617646B1-F9C8-4C6F-97BB-D7333381FC32}" type="slidenum">
              <a:rPr lang="pl-PL" smtClean="0"/>
              <a:t>‹#›</a:t>
            </a:fld>
            <a:endParaRPr lang="pl-P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a:t>Kliknij, aby edytować styl</a:t>
            </a:r>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Symbol zastępczy daty 4"/>
          <p:cNvSpPr>
            <a:spLocks noGrp="1"/>
          </p:cNvSpPr>
          <p:nvPr>
            <p:ph type="dt" sz="half" idx="10"/>
          </p:nvPr>
        </p:nvSpPr>
        <p:spPr/>
        <p:txBody>
          <a:bodyPr/>
          <a:lstStyle/>
          <a:p>
            <a:fld id="{5692E160-E182-4C86-B756-6D4A7F273B1B}" type="datetimeFigureOut">
              <a:rPr lang="pl-PL" smtClean="0"/>
              <a:t>09.11.2020</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617646B1-F9C8-4C6F-97BB-D7333381FC32}" type="slidenum">
              <a:rPr lang="pl-PL" smtClean="0"/>
              <a:t>‹#›</a:t>
            </a:fld>
            <a:endParaRPr lang="pl-P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92E160-E182-4C86-B756-6D4A7F273B1B}" type="datetimeFigureOut">
              <a:rPr lang="pl-PL" smtClean="0"/>
              <a:t>09.11.2020</a:t>
            </a:fld>
            <a:endParaRPr lang="pl-PL"/>
          </a:p>
        </p:txBody>
      </p:sp>
      <p:sp>
        <p:nvSpPr>
          <p:cNvPr id="5" name="Symbol zastępczy stop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7646B1-F9C8-4C6F-97BB-D7333381FC32}" type="slidenum">
              <a:rPr lang="pl-PL" smtClean="0"/>
              <a:t>‹#›</a:t>
            </a:fld>
            <a:endParaRPr lang="pl-P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Polskie symbole narodowe i ich znaczenie | ASPOL">
            <a:extLst>
              <a:ext uri="{FF2B5EF4-FFF2-40B4-BE49-F238E27FC236}">
                <a16:creationId xmlns:a16="http://schemas.microsoft.com/office/drawing/2014/main" id="{BC20C3C0-D7AA-41A6-8D02-D758C49E516E}"/>
              </a:ext>
            </a:extLst>
          </p:cNvPr>
          <p:cNvPicPr>
            <a:picLocks noChangeAspect="1" noChangeArrowheads="1"/>
          </p:cNvPicPr>
          <p:nvPr/>
        </p:nvPicPr>
        <p:blipFill>
          <a:blip r:embed="rId2">
            <a:alphaModFix amt="35000"/>
            <a:extLst>
              <a:ext uri="{28A0092B-C50C-407E-A947-70E740481C1C}">
                <a14:useLocalDpi xmlns:a14="http://schemas.microsoft.com/office/drawing/2010/main" val="0"/>
              </a:ext>
            </a:extLst>
          </a:blip>
          <a:srcRect/>
          <a:stretch>
            <a:fillRect/>
          </a:stretch>
        </p:blipFill>
        <p:spPr bwMode="auto">
          <a:xfrm>
            <a:off x="-77259" y="44624"/>
            <a:ext cx="9185763" cy="6813376"/>
          </a:xfrm>
          <a:prstGeom prst="rect">
            <a:avLst/>
          </a:prstGeom>
          <a:noFill/>
          <a:extLst>
            <a:ext uri="{909E8E84-426E-40DD-AFC4-6F175D3DCCD1}">
              <a14:hiddenFill xmlns:a14="http://schemas.microsoft.com/office/drawing/2010/main">
                <a:solidFill>
                  <a:srgbClr val="FFFFFF"/>
                </a:solidFill>
              </a14:hiddenFill>
            </a:ext>
          </a:extLst>
        </p:spPr>
      </p:pic>
      <p:sp>
        <p:nvSpPr>
          <p:cNvPr id="2" name="Tytuł 1"/>
          <p:cNvSpPr>
            <a:spLocks noGrp="1"/>
          </p:cNvSpPr>
          <p:nvPr>
            <p:ph type="ctrTitle"/>
          </p:nvPr>
        </p:nvSpPr>
        <p:spPr/>
        <p:txBody>
          <a:bodyPr/>
          <a:lstStyle/>
          <a:p>
            <a:r>
              <a:rPr lang="pl-PL" dirty="0">
                <a:latin typeface="Palatino Linotype" pitchFamily="18" charset="0"/>
                <a:ea typeface="Microsoft JhengHei UI" pitchFamily="34" charset="-120"/>
              </a:rPr>
              <a:t>NARODOWE ŚWIĘTO NIEPODLEGŁOŚCI</a:t>
            </a:r>
          </a:p>
        </p:txBody>
      </p:sp>
      <p:sp>
        <p:nvSpPr>
          <p:cNvPr id="3" name="Podtytuł 2"/>
          <p:cNvSpPr>
            <a:spLocks noGrp="1"/>
          </p:cNvSpPr>
          <p:nvPr>
            <p:ph type="subTitle" idx="1"/>
          </p:nvPr>
        </p:nvSpPr>
        <p:spPr/>
        <p:txBody>
          <a:bodyPr>
            <a:normAutofit fontScale="85000" lnSpcReduction="20000"/>
          </a:bodyPr>
          <a:lstStyle/>
          <a:p>
            <a:endParaRPr lang="pl-PL" dirty="0"/>
          </a:p>
          <a:p>
            <a:endParaRPr lang="pl-PL" dirty="0"/>
          </a:p>
          <a:p>
            <a:r>
              <a:rPr lang="pl-PL" sz="6000" dirty="0">
                <a:solidFill>
                  <a:schemeClr val="tx1"/>
                </a:solidFill>
              </a:rPr>
              <a:t>11 LISTOPADA</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E11FD-F6A2-4800-B7A3-FBFBC4AC83ED}"/>
              </a:ext>
            </a:extLst>
          </p:cNvPr>
          <p:cNvSpPr>
            <a:spLocks noGrp="1"/>
          </p:cNvSpPr>
          <p:nvPr>
            <p:ph type="title"/>
          </p:nvPr>
        </p:nvSpPr>
        <p:spPr>
          <a:xfrm>
            <a:off x="457200" y="274638"/>
            <a:ext cx="8229600" cy="1143000"/>
          </a:xfrm>
        </p:spPr>
        <p:txBody>
          <a:bodyPr vert="horz" lIns="68580" tIns="34290" rIns="68580" bIns="34290" rtlCol="0" anchor="ctr">
            <a:normAutofit/>
          </a:bodyPr>
          <a:lstStyle/>
          <a:p>
            <a:r>
              <a:rPr lang="pl-PL"/>
              <a:t>WOJCIECH KORFANTY</a:t>
            </a:r>
            <a:endParaRPr lang="en-US"/>
          </a:p>
        </p:txBody>
      </p:sp>
      <p:pic>
        <p:nvPicPr>
          <p:cNvPr id="1028" name="Picture 4" descr="Wojciech Korfanty – Wikipedia, wolna encyklopedia">
            <a:extLst>
              <a:ext uri="{FF2B5EF4-FFF2-40B4-BE49-F238E27FC236}">
                <a16:creationId xmlns:a16="http://schemas.microsoft.com/office/drawing/2014/main" id="{526AB89A-F3EE-455A-A2F8-44193BDB0645}"/>
              </a:ext>
            </a:extLst>
          </p:cNvPr>
          <p:cNvPicPr>
            <a:picLocks noGrp="1" noChangeAspect="1" noChangeArrowheads="1"/>
          </p:cNvPicPr>
          <p:nvPr>
            <p:ph sz="half" idx="1"/>
          </p:nvPr>
        </p:nvPicPr>
        <p:blipFill rotWithShape="1">
          <a:blip r:embed="rId2">
            <a:extLst>
              <a:ext uri="{28A0092B-C50C-407E-A947-70E740481C1C}">
                <a14:useLocalDpi xmlns:a14="http://schemas.microsoft.com/office/drawing/2010/main" val="0"/>
              </a:ext>
            </a:extLst>
          </a:blip>
          <a:srcRect t="8445" r="1" b="13650"/>
          <a:stretch/>
        </p:blipFill>
        <p:spPr bwMode="auto">
          <a:xfrm>
            <a:off x="457200" y="1600200"/>
            <a:ext cx="4038600" cy="4525963"/>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5">
            <a:extLst>
              <a:ext uri="{FF2B5EF4-FFF2-40B4-BE49-F238E27FC236}">
                <a16:creationId xmlns:a16="http://schemas.microsoft.com/office/drawing/2014/main" id="{1106A476-B7C5-4DBB-BE4A-8C2CED25B15B}"/>
              </a:ext>
            </a:extLst>
          </p:cNvPr>
          <p:cNvSpPr>
            <a:spLocks noGrp="1"/>
          </p:cNvSpPr>
          <p:nvPr>
            <p:ph sz="half" idx="2"/>
          </p:nvPr>
        </p:nvSpPr>
        <p:spPr>
          <a:xfrm>
            <a:off x="4648200" y="1600200"/>
            <a:ext cx="4038600" cy="4525963"/>
          </a:xfrm>
        </p:spPr>
        <p:txBody>
          <a:bodyPr vert="horz" lIns="68580" tIns="34290" rIns="68580" bIns="34290" rtlCol="0">
            <a:normAutofit/>
          </a:bodyPr>
          <a:lstStyle/>
          <a:p>
            <a:pPr marL="0" indent="0">
              <a:buNone/>
            </a:pPr>
            <a:r>
              <a:rPr lang="pl-PL" dirty="0"/>
              <a:t>Polityk śląski, jeden z przywódców chrześcijańskiej demokracji w Polsce;</a:t>
            </a:r>
          </a:p>
          <a:p>
            <a:pPr marL="0" indent="0">
              <a:buNone/>
            </a:pPr>
            <a:r>
              <a:rPr lang="pl-PL" dirty="0"/>
              <a:t>Był jednym z przywódców drugiego powstania śląskiego, a niecały rok później głównym dowodzącym trzeciego powstania śląskiego.</a:t>
            </a:r>
            <a:endParaRPr lang="en-US" b="1" dirty="0"/>
          </a:p>
        </p:txBody>
      </p:sp>
    </p:spTree>
    <p:extLst>
      <p:ext uri="{BB962C8B-B14F-4D97-AF65-F5344CB8AC3E}">
        <p14:creationId xmlns:p14="http://schemas.microsoft.com/office/powerpoint/2010/main" val="23912152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E11FD-F6A2-4800-B7A3-FBFBC4AC83ED}"/>
              </a:ext>
            </a:extLst>
          </p:cNvPr>
          <p:cNvSpPr>
            <a:spLocks noGrp="1"/>
          </p:cNvSpPr>
          <p:nvPr>
            <p:ph type="title"/>
          </p:nvPr>
        </p:nvSpPr>
        <p:spPr>
          <a:xfrm>
            <a:off x="457200" y="274638"/>
            <a:ext cx="8229600" cy="1143000"/>
          </a:xfrm>
        </p:spPr>
        <p:txBody>
          <a:bodyPr vert="horz" lIns="68580" tIns="34290" rIns="68580" bIns="34290" rtlCol="0" anchor="ctr">
            <a:normAutofit/>
          </a:bodyPr>
          <a:lstStyle/>
          <a:p>
            <a:r>
              <a:rPr lang="pl-PL" dirty="0"/>
              <a:t>ROMAN DMOWSKI</a:t>
            </a:r>
            <a:endParaRPr lang="en-US" dirty="0"/>
          </a:p>
        </p:txBody>
      </p:sp>
      <p:pic>
        <p:nvPicPr>
          <p:cNvPr id="2050" name="Picture 2" descr="Dmowski Roman - Materiały do nauki historii i wiedzy o społeczeństwie">
            <a:extLst>
              <a:ext uri="{FF2B5EF4-FFF2-40B4-BE49-F238E27FC236}">
                <a16:creationId xmlns:a16="http://schemas.microsoft.com/office/drawing/2014/main" id="{BDCA1C56-31B7-4947-9DF7-7ED5B41A7B4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 b="15626"/>
          <a:stretch/>
        </p:blipFill>
        <p:spPr bwMode="auto">
          <a:xfrm>
            <a:off x="457200" y="1600200"/>
            <a:ext cx="4038600" cy="4525963"/>
          </a:xfrm>
          <a:prstGeom prst="rect">
            <a:avLst/>
          </a:prstGeom>
          <a:solidFill>
            <a:srgbClr val="FFFFFF"/>
          </a:solidFill>
        </p:spPr>
      </p:pic>
      <p:sp>
        <p:nvSpPr>
          <p:cNvPr id="6" name="Content Placeholder 5">
            <a:extLst>
              <a:ext uri="{FF2B5EF4-FFF2-40B4-BE49-F238E27FC236}">
                <a16:creationId xmlns:a16="http://schemas.microsoft.com/office/drawing/2014/main" id="{1106A476-B7C5-4DBB-BE4A-8C2CED25B15B}"/>
              </a:ext>
            </a:extLst>
          </p:cNvPr>
          <p:cNvSpPr>
            <a:spLocks noGrp="1"/>
          </p:cNvSpPr>
          <p:nvPr>
            <p:ph sz="half" idx="2"/>
          </p:nvPr>
        </p:nvSpPr>
        <p:spPr>
          <a:xfrm>
            <a:off x="4648200" y="1600200"/>
            <a:ext cx="4038600" cy="4525963"/>
          </a:xfrm>
        </p:spPr>
        <p:txBody>
          <a:bodyPr vert="horz" lIns="68580" tIns="34290" rIns="68580" bIns="34290" rtlCol="0">
            <a:normAutofit fontScale="85000" lnSpcReduction="20000"/>
          </a:bodyPr>
          <a:lstStyle/>
          <a:p>
            <a:pPr marL="0" indent="0">
              <a:buNone/>
            </a:pPr>
            <a:r>
              <a:rPr lang="pl-PL" dirty="0"/>
              <a:t>Główny twórca ruchu narodowodemokratycznego (Narodowa Demokracja, endecja), pisarz polityczny. Przeciwnik ruchu rewolucyjnego, zwolennik tezy, że dla Polski większym zagrożeniem są Niemcy niż Rosja. Powołał Komitet Narodowy Polski, uznany za oficjalną reprezentację dyplomatyczną Polaków. W czasie wojny polsko-sowieckiej wchodził w skład Rady Obrony Państwa. </a:t>
            </a:r>
            <a:endParaRPr lang="en-US" b="1" dirty="0"/>
          </a:p>
        </p:txBody>
      </p:sp>
    </p:spTree>
    <p:extLst>
      <p:ext uri="{BB962C8B-B14F-4D97-AF65-F5344CB8AC3E}">
        <p14:creationId xmlns:p14="http://schemas.microsoft.com/office/powerpoint/2010/main" val="30422406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2BBE32E-3556-456D-A280-ED323ADD14BE}"/>
              </a:ext>
            </a:extLst>
          </p:cNvPr>
          <p:cNvSpPr>
            <a:spLocks noGrp="1"/>
          </p:cNvSpPr>
          <p:nvPr>
            <p:ph type="title"/>
          </p:nvPr>
        </p:nvSpPr>
        <p:spPr/>
        <p:txBody>
          <a:bodyPr>
            <a:normAutofit fontScale="90000"/>
          </a:bodyPr>
          <a:lstStyle/>
          <a:p>
            <a:r>
              <a:rPr lang="pl-PL" dirty="0"/>
              <a:t>DZIĘKUJEMY ZA UWAGĘ</a:t>
            </a:r>
            <a:br>
              <a:rPr lang="pl-PL" dirty="0"/>
            </a:br>
            <a:r>
              <a:rPr lang="pl-PL" dirty="0"/>
              <a:t>KLASA VII</a:t>
            </a:r>
          </a:p>
        </p:txBody>
      </p:sp>
      <p:sp>
        <p:nvSpPr>
          <p:cNvPr id="3" name="Symbol zastępczy zawartości 2">
            <a:extLst>
              <a:ext uri="{FF2B5EF4-FFF2-40B4-BE49-F238E27FC236}">
                <a16:creationId xmlns:a16="http://schemas.microsoft.com/office/drawing/2014/main" id="{A4941D4E-D86D-4EDD-A35F-15F1B2BC4E6C}"/>
              </a:ext>
            </a:extLst>
          </p:cNvPr>
          <p:cNvSpPr>
            <a:spLocks noGrp="1"/>
          </p:cNvSpPr>
          <p:nvPr>
            <p:ph idx="1"/>
          </p:nvPr>
        </p:nvSpPr>
        <p:spPr/>
        <p:txBody>
          <a:bodyPr/>
          <a:lstStyle/>
          <a:p>
            <a:r>
              <a:rPr lang="pl-PL" dirty="0"/>
              <a:t>OLIWIA BIERÓWKA</a:t>
            </a:r>
          </a:p>
          <a:p>
            <a:r>
              <a:rPr lang="pl-PL" dirty="0"/>
              <a:t>KAROLINA CHRYC</a:t>
            </a:r>
          </a:p>
          <a:p>
            <a:r>
              <a:rPr lang="pl-PL" dirty="0"/>
              <a:t>DOMINIKA JOŃCZYK</a:t>
            </a:r>
          </a:p>
          <a:p>
            <a:r>
              <a:rPr lang="pl-PL" dirty="0"/>
              <a:t>PATRYCJA ŻYŁA</a:t>
            </a:r>
          </a:p>
        </p:txBody>
      </p:sp>
    </p:spTree>
    <p:extLst>
      <p:ext uri="{BB962C8B-B14F-4D97-AF65-F5344CB8AC3E}">
        <p14:creationId xmlns:p14="http://schemas.microsoft.com/office/powerpoint/2010/main" val="33172472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4CFA7D89-A44B-40EE-BE07-A8D2D38CC954}"/>
              </a:ext>
            </a:extLst>
          </p:cNvPr>
          <p:cNvSpPr>
            <a:spLocks noGrp="1"/>
          </p:cNvSpPr>
          <p:nvPr>
            <p:ph type="title"/>
          </p:nvPr>
        </p:nvSpPr>
        <p:spPr>
          <a:xfrm>
            <a:off x="457200" y="274638"/>
            <a:ext cx="8229600" cy="1143000"/>
          </a:xfrm>
        </p:spPr>
        <p:txBody>
          <a:bodyPr/>
          <a:lstStyle/>
          <a:p>
            <a:endParaRPr lang="en-US"/>
          </a:p>
        </p:txBody>
      </p:sp>
      <p:pic>
        <p:nvPicPr>
          <p:cNvPr id="5" name="Symbol zastępczy zawartości 4" descr="11 listopada 1918"/>
          <p:cNvPicPr>
            <a:picLocks noGrp="1"/>
          </p:cNvPicPr>
          <p:nvPr>
            <p:ph sz="half" idx="1"/>
          </p:nvPr>
        </p:nvPicPr>
        <p:blipFill rotWithShape="1">
          <a:blip r:embed="rId2" cstate="print">
            <a:extLst>
              <a:ext uri="{28A0092B-C50C-407E-A947-70E740481C1C}">
                <a14:useLocalDpi xmlns:a14="http://schemas.microsoft.com/office/drawing/2010/main" val="0"/>
              </a:ext>
            </a:extLst>
          </a:blip>
          <a:srcRect l="17059" r="13041" b="-2"/>
          <a:stretch/>
        </p:blipFill>
        <p:spPr bwMode="auto">
          <a:xfrm>
            <a:off x="457200" y="1600200"/>
            <a:ext cx="4038600" cy="4525963"/>
          </a:xfrm>
          <a:prstGeom prst="rect">
            <a:avLst/>
          </a:prstGeom>
          <a:noFill/>
          <a:ln>
            <a:noFill/>
          </a:ln>
        </p:spPr>
      </p:pic>
      <p:sp>
        <p:nvSpPr>
          <p:cNvPr id="3" name="Symbol zastępczy zawartości 2"/>
          <p:cNvSpPr>
            <a:spLocks noGrp="1"/>
          </p:cNvSpPr>
          <p:nvPr>
            <p:ph sz="half" idx="2"/>
          </p:nvPr>
        </p:nvSpPr>
        <p:spPr>
          <a:xfrm>
            <a:off x="4648200" y="1600200"/>
            <a:ext cx="4038600" cy="4525963"/>
          </a:xfrm>
        </p:spPr>
        <p:txBody>
          <a:bodyPr>
            <a:normAutofit/>
          </a:bodyPr>
          <a:lstStyle/>
          <a:p>
            <a:pPr>
              <a:lnSpc>
                <a:spcPct val="90000"/>
              </a:lnSpc>
              <a:buNone/>
            </a:pPr>
            <a:r>
              <a:rPr lang="pl-PL" sz="2000" dirty="0"/>
              <a:t>	Święto państwowe </a:t>
            </a:r>
          </a:p>
          <a:p>
            <a:pPr>
              <a:lnSpc>
                <a:spcPct val="90000"/>
              </a:lnSpc>
              <a:buNone/>
            </a:pPr>
            <a:r>
              <a:rPr lang="pl-PL" sz="2000" dirty="0"/>
              <a:t>	w Polsce obchodzone corocznie 11 listopada dla upamiętnienia odzyskania niepodległości przez Polskę w 1918, po 123 latach zaborów (1795–1918). Święto zostało zatwierdzone ustawą z dnia 23 kwietnia 1937, zniesione rozporządzeniem Krajowej Rady Narodowej 22 lipca 1945, przywrócono je ustawą w okresie transformacji systemowej w 1989. Jest dniem wolnym od pracy.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9972F45E-63A1-40AA-9321-7955E1E07563}"/>
              </a:ext>
            </a:extLst>
          </p:cNvPr>
          <p:cNvSpPr>
            <a:spLocks noGrp="1"/>
          </p:cNvSpPr>
          <p:nvPr>
            <p:ph type="title"/>
          </p:nvPr>
        </p:nvSpPr>
        <p:spPr>
          <a:xfrm>
            <a:off x="457200" y="274638"/>
            <a:ext cx="8229600" cy="1143000"/>
          </a:xfrm>
        </p:spPr>
        <p:txBody>
          <a:bodyPr/>
          <a:lstStyle/>
          <a:p>
            <a:endParaRPr lang="en-US"/>
          </a:p>
        </p:txBody>
      </p:sp>
      <p:pic>
        <p:nvPicPr>
          <p:cNvPr id="5" name="Symbol zastępczy zawartości 4" descr="C:\Users\admin\AppData\Local\Microsoft\Windows\INetCache\Content.MSO\5A618759.tmp"/>
          <p:cNvPicPr>
            <a:picLocks noGrp="1"/>
          </p:cNvPicPr>
          <p:nvPr>
            <p:ph sz="half" idx="1"/>
          </p:nvPr>
        </p:nvPicPr>
        <p:blipFill>
          <a:blip r:embed="rId2" cstate="print">
            <a:extLst>
              <a:ext uri="{28A0092B-C50C-407E-A947-70E740481C1C}">
                <a14:useLocalDpi xmlns:a14="http://schemas.microsoft.com/office/drawing/2010/main" val="0"/>
              </a:ext>
            </a:extLst>
          </a:blip>
          <a:stretch>
            <a:fillRect/>
          </a:stretch>
        </p:blipFill>
        <p:spPr bwMode="auto">
          <a:xfrm>
            <a:off x="457200" y="1991212"/>
            <a:ext cx="4038600" cy="3743938"/>
          </a:xfrm>
          <a:prstGeom prst="rect">
            <a:avLst/>
          </a:prstGeom>
          <a:noFill/>
          <a:ln>
            <a:noFill/>
          </a:ln>
        </p:spPr>
      </p:pic>
      <p:sp>
        <p:nvSpPr>
          <p:cNvPr id="3" name="Symbol zastępczy zawartości 2"/>
          <p:cNvSpPr>
            <a:spLocks noGrp="1"/>
          </p:cNvSpPr>
          <p:nvPr>
            <p:ph sz="half" idx="2"/>
          </p:nvPr>
        </p:nvSpPr>
        <p:spPr>
          <a:xfrm>
            <a:off x="4648200" y="1600200"/>
            <a:ext cx="4038600" cy="4525963"/>
          </a:xfrm>
        </p:spPr>
        <p:txBody>
          <a:bodyPr>
            <a:normAutofit/>
          </a:bodyPr>
          <a:lstStyle/>
          <a:p>
            <a:pPr>
              <a:lnSpc>
                <a:spcPct val="90000"/>
              </a:lnSpc>
              <a:buNone/>
            </a:pPr>
            <a:r>
              <a:rPr lang="pl-PL" sz="2400"/>
              <a:t>	11 listopada 1918 zakończyła się  I wojna światowa. Państwa Ententy i Cesarstwa Niemieckiego podpisały rozejm w wagonie stojącym w lesie pod </a:t>
            </a:r>
            <a:r>
              <a:rPr lang="pl-PL" sz="2400" err="1"/>
              <a:t>Compiègne</a:t>
            </a:r>
            <a:r>
              <a:rPr lang="pl-PL" sz="2400"/>
              <a:t> we Francji.</a:t>
            </a:r>
          </a:p>
          <a:p>
            <a:pPr>
              <a:lnSpc>
                <a:spcPct val="90000"/>
              </a:lnSpc>
              <a:buNone/>
            </a:pPr>
            <a:r>
              <a:rPr lang="pl-PL" sz="2400"/>
              <a:t>	Tak naprawdę niepodległość Polski Rada Regencyjna ogłosiła nie 11 listopada, a 7 października 1918 roku.</a:t>
            </a:r>
          </a:p>
          <a:p>
            <a:pPr>
              <a:lnSpc>
                <a:spcPct val="90000"/>
              </a:lnSpc>
              <a:buNone/>
            </a:pPr>
            <a:endParaRPr lang="pl-PL" sz="24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13B39EF4-4E62-46FB-A337-984B5E26EED5}"/>
              </a:ext>
            </a:extLst>
          </p:cNvPr>
          <p:cNvSpPr>
            <a:spLocks noGrp="1"/>
          </p:cNvSpPr>
          <p:nvPr>
            <p:ph type="title"/>
          </p:nvPr>
        </p:nvSpPr>
        <p:spPr>
          <a:xfrm>
            <a:off x="457200" y="274638"/>
            <a:ext cx="8229600" cy="1143000"/>
          </a:xfrm>
        </p:spPr>
        <p:txBody>
          <a:bodyPr/>
          <a:lstStyle/>
          <a:p>
            <a:endParaRPr lang="en-US"/>
          </a:p>
        </p:txBody>
      </p:sp>
      <p:pic>
        <p:nvPicPr>
          <p:cNvPr id="5" name="Symbol zastępczy zawartości 4" descr="7694306-grupa-rekonstrukcyjna.jpg"/>
          <p:cNvPicPr>
            <a:picLocks noGrp="1" noChangeAspect="1"/>
          </p:cNvPicPr>
          <p:nvPr>
            <p:ph sz="half" idx="1"/>
          </p:nvPr>
        </p:nvPicPr>
        <p:blipFill rotWithShape="1">
          <a:blip r:embed="rId2" cstate="print"/>
          <a:srcRect l="13491" r="27170" b="1"/>
          <a:stretch/>
        </p:blipFill>
        <p:spPr>
          <a:xfrm>
            <a:off x="457200" y="1600200"/>
            <a:ext cx="4038600" cy="4525963"/>
          </a:xfrm>
          <a:noFill/>
        </p:spPr>
      </p:pic>
      <p:sp>
        <p:nvSpPr>
          <p:cNvPr id="3" name="Symbol zastępczy zawartości 2"/>
          <p:cNvSpPr>
            <a:spLocks noGrp="1"/>
          </p:cNvSpPr>
          <p:nvPr>
            <p:ph sz="half" idx="2"/>
          </p:nvPr>
        </p:nvSpPr>
        <p:spPr>
          <a:xfrm>
            <a:off x="4572000" y="1600200"/>
            <a:ext cx="4248472" cy="4525963"/>
          </a:xfrm>
        </p:spPr>
        <p:txBody>
          <a:bodyPr>
            <a:normAutofit/>
          </a:bodyPr>
          <a:lstStyle/>
          <a:p>
            <a:pPr>
              <a:lnSpc>
                <a:spcPct val="90000"/>
              </a:lnSpc>
              <a:buNone/>
            </a:pPr>
            <a:r>
              <a:rPr lang="pl-PL" sz="2400" dirty="0"/>
              <a:t>	Przez lata Święto Niepodległości było jedynie wojskowe. Dopiero w 1937 ustanowiono 11 listopada świętem narodowym, upamiętnieniem odzyskania suwerenności, zakończenia I wojny światowej i uhonorowaniem postaci Józefa Piłsudskiego (który zmarł w 1935 roku).</a:t>
            </a:r>
          </a:p>
          <a:p>
            <a:pPr>
              <a:lnSpc>
                <a:spcPct val="90000"/>
              </a:lnSpc>
              <a:buNone/>
            </a:pPr>
            <a:endParaRPr lang="pl-PL" sz="2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8217B3C2-8F07-4B41-AB58-C31B2C202132}"/>
              </a:ext>
            </a:extLst>
          </p:cNvPr>
          <p:cNvSpPr>
            <a:spLocks noGrp="1"/>
          </p:cNvSpPr>
          <p:nvPr>
            <p:ph type="title"/>
          </p:nvPr>
        </p:nvSpPr>
        <p:spPr>
          <a:xfrm>
            <a:off x="457200" y="274638"/>
            <a:ext cx="8229600" cy="1143000"/>
          </a:xfrm>
        </p:spPr>
        <p:txBody>
          <a:bodyPr/>
          <a:lstStyle/>
          <a:p>
            <a:endParaRPr lang="en-US"/>
          </a:p>
        </p:txBody>
      </p:sp>
      <p:pic>
        <p:nvPicPr>
          <p:cNvPr id="7" name="Symbol zastępczy zawartości 6" descr="Grupa III - &quot;Limonki&quot; - Przedszkole Samorządowe nr 81 &quot;Brzoskwiniowy Raj&quot; w  Białymstoku"/>
          <p:cNvPicPr>
            <a:picLocks noGrp="1"/>
          </p:cNvPicPr>
          <p:nvPr>
            <p:ph sz="half" idx="1"/>
          </p:nvPr>
        </p:nvPicPr>
        <p:blipFill>
          <a:blip r:embed="rId2" cstate="print">
            <a:extLst>
              <a:ext uri="{28A0092B-C50C-407E-A947-70E740481C1C}">
                <a14:useLocalDpi xmlns:a14="http://schemas.microsoft.com/office/drawing/2010/main" val="0"/>
              </a:ext>
            </a:extLst>
          </a:blip>
          <a:stretch>
            <a:fillRect/>
          </a:stretch>
        </p:blipFill>
        <p:spPr bwMode="auto">
          <a:xfrm>
            <a:off x="457200" y="2620535"/>
            <a:ext cx="4038600" cy="2485292"/>
          </a:xfrm>
          <a:prstGeom prst="rect">
            <a:avLst/>
          </a:prstGeom>
          <a:noFill/>
          <a:ln>
            <a:noFill/>
          </a:ln>
        </p:spPr>
      </p:pic>
      <p:sp>
        <p:nvSpPr>
          <p:cNvPr id="3" name="Symbol zastępczy zawartości 2"/>
          <p:cNvSpPr>
            <a:spLocks noGrp="1"/>
          </p:cNvSpPr>
          <p:nvPr>
            <p:ph sz="half" idx="2"/>
          </p:nvPr>
        </p:nvSpPr>
        <p:spPr>
          <a:xfrm>
            <a:off x="4648200" y="1600200"/>
            <a:ext cx="4038600" cy="4525963"/>
          </a:xfrm>
        </p:spPr>
        <p:txBody>
          <a:bodyPr>
            <a:normAutofit/>
          </a:bodyPr>
          <a:lstStyle/>
          <a:p>
            <a:pPr>
              <a:lnSpc>
                <a:spcPct val="90000"/>
              </a:lnSpc>
              <a:buNone/>
            </a:pPr>
            <a:r>
              <a:rPr lang="pl-PL" sz="2600" dirty="0"/>
              <a:t>	Żołnierze polskiego podziemia, ale też zwyczajni polscy obywatele mimo represji starali się świętować 11 listopada podczas II wojny światowej. m.in. przystrajali pomniki i pisali na murach (np. „Jeszcze Polska nie zginęła”).</a:t>
            </a:r>
          </a:p>
          <a:p>
            <a:pPr>
              <a:lnSpc>
                <a:spcPct val="90000"/>
              </a:lnSpc>
            </a:pPr>
            <a:endParaRPr lang="pl-PL" sz="26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DBE0F7-815B-42BD-AF4A-36F1D7DB847A}"/>
              </a:ext>
            </a:extLst>
          </p:cNvPr>
          <p:cNvSpPr>
            <a:spLocks noGrp="1"/>
          </p:cNvSpPr>
          <p:nvPr>
            <p:ph type="title"/>
          </p:nvPr>
        </p:nvSpPr>
        <p:spPr>
          <a:xfrm>
            <a:off x="457200" y="274638"/>
            <a:ext cx="8229600" cy="1143000"/>
          </a:xfrm>
        </p:spPr>
        <p:txBody>
          <a:bodyPr vert="horz" lIns="68580" tIns="34290" rIns="68580" bIns="34290" rtlCol="0" anchor="ctr">
            <a:normAutofit/>
          </a:bodyPr>
          <a:lstStyle/>
          <a:p>
            <a:r>
              <a:rPr lang="en-US"/>
              <a:t>JÓZEF PIŁSUDSKI</a:t>
            </a:r>
          </a:p>
        </p:txBody>
      </p:sp>
      <p:pic>
        <p:nvPicPr>
          <p:cNvPr id="5" name="Obraz 5" descr="Obraz zawierający osoba, mężczyzna, odzież, wewnątrz&#10;&#10;Opis wygenerowany automatycznie">
            <a:extLst>
              <a:ext uri="{FF2B5EF4-FFF2-40B4-BE49-F238E27FC236}">
                <a16:creationId xmlns:a16="http://schemas.microsoft.com/office/drawing/2014/main" id="{08B8657E-15DD-4C42-B414-BF744601A0CC}"/>
              </a:ext>
            </a:extLst>
          </p:cNvPr>
          <p:cNvPicPr>
            <a:picLocks noGrp="1" noChangeAspect="1"/>
          </p:cNvPicPr>
          <p:nvPr>
            <p:ph sz="half" idx="1"/>
          </p:nvPr>
        </p:nvPicPr>
        <p:blipFill rotWithShape="1">
          <a:blip r:embed="rId2"/>
          <a:srcRect r="-3" b="19029"/>
          <a:stretch/>
        </p:blipFill>
        <p:spPr>
          <a:xfrm>
            <a:off x="457200" y="1600200"/>
            <a:ext cx="4038600" cy="4525963"/>
          </a:xfrm>
          <a:custGeom>
            <a:avLst/>
            <a:gdLst/>
            <a:ahLst/>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noFill/>
        </p:spPr>
      </p:pic>
      <p:sp>
        <p:nvSpPr>
          <p:cNvPr id="4" name="Content Placeholder 3">
            <a:extLst>
              <a:ext uri="{FF2B5EF4-FFF2-40B4-BE49-F238E27FC236}">
                <a16:creationId xmlns:a16="http://schemas.microsoft.com/office/drawing/2014/main" id="{5D9ED9A1-8FFA-460F-9A46-B8A3C39B332D}"/>
              </a:ext>
            </a:extLst>
          </p:cNvPr>
          <p:cNvSpPr>
            <a:spLocks noGrp="1"/>
          </p:cNvSpPr>
          <p:nvPr>
            <p:ph sz="half" idx="2"/>
          </p:nvPr>
        </p:nvSpPr>
        <p:spPr>
          <a:xfrm>
            <a:off x="4648200" y="1600200"/>
            <a:ext cx="4038600" cy="4525963"/>
          </a:xfrm>
        </p:spPr>
        <p:txBody>
          <a:bodyPr vert="horz" lIns="68580" tIns="34290" rIns="68580" bIns="34290" rtlCol="0">
            <a:normAutofit/>
          </a:bodyPr>
          <a:lstStyle/>
          <a:p>
            <a:pPr marL="0" indent="0">
              <a:lnSpc>
                <a:spcPct val="90000"/>
              </a:lnSpc>
              <a:buNone/>
            </a:pPr>
            <a:r>
              <a:rPr lang="pl-PL" sz="2200" dirty="0"/>
              <a:t>Przywódca ruchu niepodległościowego, marszałek Polski. Był przywódcą Organizacji Bojowej Polskiej Partii Socjalistycznej (PPS) oraz inicjatorem powstania tajnego Związku Walki Czynnej i Związku Strzeleckiego; obie organizacje stały się podstawą dla utworzonych w 1914 r. brygad Legionów Polskich.</a:t>
            </a:r>
            <a:endParaRPr lang="en-US" sz="2200" dirty="0"/>
          </a:p>
        </p:txBody>
      </p:sp>
    </p:spTree>
    <p:extLst>
      <p:ext uri="{BB962C8B-B14F-4D97-AF65-F5344CB8AC3E}">
        <p14:creationId xmlns:p14="http://schemas.microsoft.com/office/powerpoint/2010/main" val="12244455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95DDFF-D2CC-4AB2-9C11-7934EB6E81FA}"/>
              </a:ext>
            </a:extLst>
          </p:cNvPr>
          <p:cNvSpPr>
            <a:spLocks noGrp="1"/>
          </p:cNvSpPr>
          <p:nvPr>
            <p:ph type="title"/>
          </p:nvPr>
        </p:nvSpPr>
        <p:spPr>
          <a:xfrm>
            <a:off x="457200" y="274638"/>
            <a:ext cx="8229600" cy="1143000"/>
          </a:xfrm>
        </p:spPr>
        <p:txBody>
          <a:bodyPr vert="horz" lIns="68580" tIns="34290" rIns="68580" bIns="34290" rtlCol="0" anchor="ctr">
            <a:normAutofit/>
          </a:bodyPr>
          <a:lstStyle/>
          <a:p>
            <a:r>
              <a:rPr lang="en-US" dirty="0"/>
              <a:t>IGNACY DASZYŃSKI</a:t>
            </a:r>
          </a:p>
        </p:txBody>
      </p:sp>
      <p:pic>
        <p:nvPicPr>
          <p:cNvPr id="5" name="Obraz 5" descr="Obraz zawierający mężczyzna, osoba, kostium, krawat&#10;&#10;Opis wygenerowany automatycznie">
            <a:extLst>
              <a:ext uri="{FF2B5EF4-FFF2-40B4-BE49-F238E27FC236}">
                <a16:creationId xmlns:a16="http://schemas.microsoft.com/office/drawing/2014/main" id="{2E19A64E-159A-4323-B31A-EC1A492CCAF1}"/>
              </a:ext>
            </a:extLst>
          </p:cNvPr>
          <p:cNvPicPr>
            <a:picLocks noGrp="1" noChangeAspect="1"/>
          </p:cNvPicPr>
          <p:nvPr>
            <p:ph sz="half" idx="1"/>
          </p:nvPr>
        </p:nvPicPr>
        <p:blipFill rotWithShape="1">
          <a:blip r:embed="rId2"/>
          <a:srcRect r="2" b="13149"/>
          <a:stretch/>
        </p:blipFill>
        <p:spPr>
          <a:xfrm>
            <a:off x="457200" y="1600200"/>
            <a:ext cx="4038600" cy="4525963"/>
          </a:xfrm>
          <a:custGeom>
            <a:avLst/>
            <a:gdLst/>
            <a:ahLst/>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noFill/>
        </p:spPr>
      </p:pic>
      <p:sp>
        <p:nvSpPr>
          <p:cNvPr id="4" name="Content Placeholder 3">
            <a:extLst>
              <a:ext uri="{FF2B5EF4-FFF2-40B4-BE49-F238E27FC236}">
                <a16:creationId xmlns:a16="http://schemas.microsoft.com/office/drawing/2014/main" id="{2FB61083-6F85-4709-B074-D25CB01F6A5A}"/>
              </a:ext>
            </a:extLst>
          </p:cNvPr>
          <p:cNvSpPr>
            <a:spLocks noGrp="1"/>
          </p:cNvSpPr>
          <p:nvPr>
            <p:ph sz="half" idx="2"/>
          </p:nvPr>
        </p:nvSpPr>
        <p:spPr>
          <a:xfrm>
            <a:off x="4648200" y="1600200"/>
            <a:ext cx="4038600" cy="4525963"/>
          </a:xfrm>
        </p:spPr>
        <p:txBody>
          <a:bodyPr vert="horz" lIns="68580" tIns="34290" rIns="68580" bIns="34290" rtlCol="0">
            <a:normAutofit/>
          </a:bodyPr>
          <a:lstStyle/>
          <a:p>
            <a:pPr marL="0" indent="0">
              <a:lnSpc>
                <a:spcPct val="90000"/>
              </a:lnSpc>
              <a:buNone/>
            </a:pPr>
            <a:r>
              <a:rPr lang="pl-PL" sz="2600" dirty="0"/>
              <a:t>Polityk</a:t>
            </a:r>
            <a:r>
              <a:rPr lang="en-US" sz="2600" dirty="0"/>
              <a:t>, a </a:t>
            </a:r>
            <a:r>
              <a:rPr lang="pl-PL" sz="2600" dirty="0"/>
              <a:t>także poseł</a:t>
            </a:r>
            <a:r>
              <a:rPr lang="en-US" sz="2600" dirty="0"/>
              <a:t>.</a:t>
            </a:r>
            <a:endParaRPr lang="pl-PL" sz="2600" dirty="0"/>
          </a:p>
          <a:p>
            <a:pPr marL="0" indent="0">
              <a:lnSpc>
                <a:spcPct val="90000"/>
              </a:lnSpc>
              <a:buNone/>
            </a:pPr>
            <a:r>
              <a:rPr lang="pl-PL" sz="2600" dirty="0"/>
              <a:t>Był premierem rządu lubelskiego</a:t>
            </a:r>
            <a:r>
              <a:rPr lang="en-US" sz="2600" dirty="0"/>
              <a:t>.</a:t>
            </a:r>
          </a:p>
          <a:p>
            <a:pPr marL="0" indent="0">
              <a:lnSpc>
                <a:spcPct val="90000"/>
              </a:lnSpc>
              <a:buNone/>
            </a:pPr>
            <a:r>
              <a:rPr lang="pl-PL" sz="2600" dirty="0"/>
              <a:t>Współzałożyciel</a:t>
            </a:r>
            <a:r>
              <a:rPr lang="en-US" sz="2600" dirty="0"/>
              <a:t> </a:t>
            </a:r>
            <a:r>
              <a:rPr lang="pl-PL" sz="2600" dirty="0"/>
              <a:t>Polskiej</a:t>
            </a:r>
            <a:r>
              <a:rPr lang="en-US" sz="2600" dirty="0"/>
              <a:t> </a:t>
            </a:r>
            <a:r>
              <a:rPr lang="pl-PL" sz="2600" dirty="0"/>
              <a:t>Partii</a:t>
            </a:r>
            <a:r>
              <a:rPr lang="en-US" sz="2600" dirty="0"/>
              <a:t> </a:t>
            </a:r>
            <a:r>
              <a:rPr lang="pl-PL" sz="2600" dirty="0" err="1"/>
              <a:t>Socjalno</a:t>
            </a:r>
            <a:r>
              <a:rPr lang="en-US" sz="2600" dirty="0"/>
              <a:t>-</a:t>
            </a:r>
            <a:r>
              <a:rPr lang="en-US" sz="2600" dirty="0" err="1"/>
              <a:t>Demokratycznej</a:t>
            </a:r>
            <a:r>
              <a:rPr lang="en-US" sz="2600" dirty="0"/>
              <a:t>.</a:t>
            </a:r>
            <a:endParaRPr lang="pl-PL" sz="2600" dirty="0"/>
          </a:p>
          <a:p>
            <a:pPr marL="0" indent="0">
              <a:lnSpc>
                <a:spcPct val="90000"/>
              </a:lnSpc>
              <a:buNone/>
            </a:pPr>
            <a:r>
              <a:rPr lang="pl-PL" sz="2600" dirty="0"/>
              <a:t>Po wybuchu I wojny światowej wspierał utworzenie Legionów Polskich i Polskiej Organizacji Wojskowej. </a:t>
            </a:r>
            <a:endParaRPr lang="en-US" sz="2600" dirty="0"/>
          </a:p>
        </p:txBody>
      </p:sp>
    </p:spTree>
    <p:extLst>
      <p:ext uri="{BB962C8B-B14F-4D97-AF65-F5344CB8AC3E}">
        <p14:creationId xmlns:p14="http://schemas.microsoft.com/office/powerpoint/2010/main" val="31792315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8D06E5-56B7-40C1-A819-AAD8546CB2B5}"/>
              </a:ext>
            </a:extLst>
          </p:cNvPr>
          <p:cNvSpPr>
            <a:spLocks noGrp="1"/>
          </p:cNvSpPr>
          <p:nvPr>
            <p:ph type="title"/>
          </p:nvPr>
        </p:nvSpPr>
        <p:spPr>
          <a:xfrm>
            <a:off x="457200" y="274638"/>
            <a:ext cx="8229600" cy="1143000"/>
          </a:xfrm>
        </p:spPr>
        <p:txBody>
          <a:bodyPr vert="horz" lIns="68580" tIns="34290" rIns="68580" bIns="34290" rtlCol="0" anchor="ctr">
            <a:normAutofit/>
          </a:bodyPr>
          <a:lstStyle/>
          <a:p>
            <a:r>
              <a:rPr lang="en-US"/>
              <a:t>IGNACY JAN PADEREWSKI</a:t>
            </a:r>
          </a:p>
        </p:txBody>
      </p:sp>
      <p:pic>
        <p:nvPicPr>
          <p:cNvPr id="5" name="Obraz 5" descr="Obraz zawierający mężczyzna, osoba, krawat, kostium&#10;&#10;Opis wygenerowany automatycznie">
            <a:extLst>
              <a:ext uri="{FF2B5EF4-FFF2-40B4-BE49-F238E27FC236}">
                <a16:creationId xmlns:a16="http://schemas.microsoft.com/office/drawing/2014/main" id="{C71E239B-407A-48A9-9318-DC87229CC9EB}"/>
              </a:ext>
            </a:extLst>
          </p:cNvPr>
          <p:cNvPicPr>
            <a:picLocks noGrp="1" noChangeAspect="1"/>
          </p:cNvPicPr>
          <p:nvPr>
            <p:ph sz="half" idx="1"/>
          </p:nvPr>
        </p:nvPicPr>
        <p:blipFill rotWithShape="1">
          <a:blip r:embed="rId2"/>
          <a:srcRect l="3262" r="11" b="1"/>
          <a:stretch/>
        </p:blipFill>
        <p:spPr>
          <a:xfrm>
            <a:off x="457200" y="1600200"/>
            <a:ext cx="4038600" cy="4525963"/>
          </a:xfrm>
          <a:custGeom>
            <a:avLst/>
            <a:gdLst/>
            <a:ahLst/>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noFill/>
        </p:spPr>
      </p:pic>
      <p:sp>
        <p:nvSpPr>
          <p:cNvPr id="4" name="Content Placeholder 3">
            <a:extLst>
              <a:ext uri="{FF2B5EF4-FFF2-40B4-BE49-F238E27FC236}">
                <a16:creationId xmlns:a16="http://schemas.microsoft.com/office/drawing/2014/main" id="{AEA6A823-F13C-45B5-A4E6-7AEA544B20AE}"/>
              </a:ext>
            </a:extLst>
          </p:cNvPr>
          <p:cNvSpPr>
            <a:spLocks noGrp="1"/>
          </p:cNvSpPr>
          <p:nvPr>
            <p:ph sz="half" idx="2"/>
          </p:nvPr>
        </p:nvSpPr>
        <p:spPr>
          <a:xfrm>
            <a:off x="4648200" y="1600200"/>
            <a:ext cx="4038600" cy="4525963"/>
          </a:xfrm>
        </p:spPr>
        <p:txBody>
          <a:bodyPr vert="horz" lIns="68580" tIns="34290" rIns="68580" bIns="34290" rtlCol="0">
            <a:normAutofit/>
          </a:bodyPr>
          <a:lstStyle/>
          <a:p>
            <a:pPr marL="0" indent="0">
              <a:buNone/>
            </a:pPr>
            <a:r>
              <a:rPr lang="pl-PL" sz="2600" dirty="0"/>
              <a:t>Światowej sławy pianista. W czasie I wojny światowej działał w Generalnym Komitecie Pomocy Ofiarom Wojny w Polsce. W 1915 r. koncertował w Stanach Zjednoczonych, gdzie działał na rzecz sprawy polskiej. W styczniu 1919 r. został premierem i ministrem spraw zagranicznych RP. </a:t>
            </a:r>
            <a:endParaRPr lang="en-US" sz="2600" dirty="0"/>
          </a:p>
        </p:txBody>
      </p:sp>
    </p:spTree>
    <p:extLst>
      <p:ext uri="{BB962C8B-B14F-4D97-AF65-F5344CB8AC3E}">
        <p14:creationId xmlns:p14="http://schemas.microsoft.com/office/powerpoint/2010/main" val="15022576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E11FD-F6A2-4800-B7A3-FBFBC4AC83ED}"/>
              </a:ext>
            </a:extLst>
          </p:cNvPr>
          <p:cNvSpPr>
            <a:spLocks noGrp="1"/>
          </p:cNvSpPr>
          <p:nvPr>
            <p:ph type="title"/>
          </p:nvPr>
        </p:nvSpPr>
        <p:spPr>
          <a:xfrm>
            <a:off x="457200" y="274638"/>
            <a:ext cx="8229600" cy="1143000"/>
          </a:xfrm>
        </p:spPr>
        <p:txBody>
          <a:bodyPr vert="horz" lIns="68580" tIns="34290" rIns="68580" bIns="34290" rtlCol="0" anchor="ctr">
            <a:normAutofit/>
          </a:bodyPr>
          <a:lstStyle/>
          <a:p>
            <a:r>
              <a:rPr lang="en-US"/>
              <a:t>WINCENTY WITOS</a:t>
            </a:r>
          </a:p>
        </p:txBody>
      </p:sp>
      <p:pic>
        <p:nvPicPr>
          <p:cNvPr id="7" name="Obraz 7" descr="Obraz zawierający mężczyzna, osoba, zdjęcie, krawat&#10;&#10;Opis wygenerowany automatycznie">
            <a:extLst>
              <a:ext uri="{FF2B5EF4-FFF2-40B4-BE49-F238E27FC236}">
                <a16:creationId xmlns:a16="http://schemas.microsoft.com/office/drawing/2014/main" id="{89A054BA-6CD4-4A29-9820-BD5FB1083926}"/>
              </a:ext>
            </a:extLst>
          </p:cNvPr>
          <p:cNvPicPr>
            <a:picLocks noGrp="1" noChangeAspect="1"/>
          </p:cNvPicPr>
          <p:nvPr>
            <p:ph sz="half" idx="1"/>
          </p:nvPr>
        </p:nvPicPr>
        <p:blipFill rotWithShape="1">
          <a:blip r:embed="rId2"/>
          <a:srcRect r="3" b="15592"/>
          <a:stretch/>
        </p:blipFill>
        <p:spPr>
          <a:xfrm>
            <a:off x="457200" y="1600200"/>
            <a:ext cx="4038600" cy="4525963"/>
          </a:xfrm>
          <a:custGeom>
            <a:avLst/>
            <a:gdLst/>
            <a:ahLst/>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noFill/>
        </p:spPr>
      </p:pic>
      <p:sp>
        <p:nvSpPr>
          <p:cNvPr id="6" name="Content Placeholder 5">
            <a:extLst>
              <a:ext uri="{FF2B5EF4-FFF2-40B4-BE49-F238E27FC236}">
                <a16:creationId xmlns:a16="http://schemas.microsoft.com/office/drawing/2014/main" id="{1106A476-B7C5-4DBB-BE4A-8C2CED25B15B}"/>
              </a:ext>
            </a:extLst>
          </p:cNvPr>
          <p:cNvSpPr>
            <a:spLocks noGrp="1"/>
          </p:cNvSpPr>
          <p:nvPr>
            <p:ph sz="half" idx="2"/>
          </p:nvPr>
        </p:nvSpPr>
        <p:spPr>
          <a:xfrm>
            <a:off x="4648200" y="1600200"/>
            <a:ext cx="4038600" cy="4525963"/>
          </a:xfrm>
        </p:spPr>
        <p:txBody>
          <a:bodyPr vert="horz" lIns="68580" tIns="34290" rIns="68580" bIns="34290" rtlCol="0">
            <a:normAutofit fontScale="92500" lnSpcReduction="10000"/>
          </a:bodyPr>
          <a:lstStyle/>
          <a:p>
            <a:pPr marL="0" indent="0">
              <a:buNone/>
            </a:pPr>
            <a:r>
              <a:rPr lang="pl-PL" dirty="0"/>
              <a:t>działacz ludowy, od 1895 r. związany ze Stronnictwem Ludowym w Galicji. Jesienią 1918 r. stanął na czele Polskiej Komisji Likwidacyjnej w Krakowie, przejmującej władzę w zachodniej części zaboru austriackiego. W czasie wojny polsko-sowieckiej był premierem oraz członkiem Rady Obrony Państwa. </a:t>
            </a:r>
            <a:endParaRPr lang="en-US" dirty="0"/>
          </a:p>
        </p:txBody>
      </p:sp>
    </p:spTree>
    <p:extLst>
      <p:ext uri="{BB962C8B-B14F-4D97-AF65-F5344CB8AC3E}">
        <p14:creationId xmlns:p14="http://schemas.microsoft.com/office/powerpoint/2010/main" val="2815926976"/>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81</TotalTime>
  <Words>468</Words>
  <Application>Microsoft Office PowerPoint</Application>
  <PresentationFormat>Pokaz na ekranie (4:3)</PresentationFormat>
  <Paragraphs>31</Paragraphs>
  <Slides>12</Slides>
  <Notes>0</Notes>
  <HiddenSlides>0</HiddenSlides>
  <MMClips>0</MMClips>
  <ScaleCrop>false</ScaleCrop>
  <HeadingPairs>
    <vt:vector size="6" baseType="variant">
      <vt:variant>
        <vt:lpstr>Używane czcionki</vt:lpstr>
      </vt:variant>
      <vt:variant>
        <vt:i4>3</vt:i4>
      </vt:variant>
      <vt:variant>
        <vt:lpstr>Motyw</vt:lpstr>
      </vt:variant>
      <vt:variant>
        <vt:i4>1</vt:i4>
      </vt:variant>
      <vt:variant>
        <vt:lpstr>Tytuły slajdów</vt:lpstr>
      </vt:variant>
      <vt:variant>
        <vt:i4>12</vt:i4>
      </vt:variant>
    </vt:vector>
  </HeadingPairs>
  <TitlesOfParts>
    <vt:vector size="16" baseType="lpstr">
      <vt:lpstr>Arial</vt:lpstr>
      <vt:lpstr>Calibri</vt:lpstr>
      <vt:lpstr>Palatino Linotype</vt:lpstr>
      <vt:lpstr>Motyw pakietu Office</vt:lpstr>
      <vt:lpstr>NARODOWE ŚWIĘTO NIEPODLEGŁOŚCI</vt:lpstr>
      <vt:lpstr>Prezentacja programu PowerPoint</vt:lpstr>
      <vt:lpstr>Prezentacja programu PowerPoint</vt:lpstr>
      <vt:lpstr>Prezentacja programu PowerPoint</vt:lpstr>
      <vt:lpstr>Prezentacja programu PowerPoint</vt:lpstr>
      <vt:lpstr>JÓZEF PIŁSUDSKI</vt:lpstr>
      <vt:lpstr>IGNACY DASZYŃSKI</vt:lpstr>
      <vt:lpstr>IGNACY JAN PADEREWSKI</vt:lpstr>
      <vt:lpstr>WINCENTY WITOS</vt:lpstr>
      <vt:lpstr>WOJCIECH KORFANTY</vt:lpstr>
      <vt:lpstr>ROMAN DMOWSKI</vt:lpstr>
      <vt:lpstr>DZIĘKUJEMY ZA UWAGĘ KLASA VII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NARODOWE ŚWIĘTO NIEPODLEGŁOŚCI</dc:title>
  <dc:creator>Magdalena Kluska</dc:creator>
  <cp:lastModifiedBy>Magdalena Kluska</cp:lastModifiedBy>
  <cp:revision>4</cp:revision>
  <dcterms:created xsi:type="dcterms:W3CDTF">2020-11-09T18:59:27Z</dcterms:created>
  <dcterms:modified xsi:type="dcterms:W3CDTF">2020-11-09T21:19:00Z</dcterms:modified>
</cp:coreProperties>
</file>