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64" r:id="rId3"/>
    <p:sldId id="265" r:id="rId4"/>
    <p:sldId id="257" r:id="rId5"/>
    <p:sldId id="266" r:id="rId6"/>
    <p:sldId id="258" r:id="rId7"/>
    <p:sldId id="267" r:id="rId8"/>
    <p:sldId id="259" r:id="rId9"/>
    <p:sldId id="268" r:id="rId10"/>
    <p:sldId id="269" r:id="rId11"/>
    <p:sldId id="270" r:id="rId12"/>
    <p:sldId id="271" r:id="rId13"/>
    <p:sldId id="262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14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4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4C5-F71A-4B88-814B-684A3D0309A7}" type="datetimeFigureOut">
              <a:rPr lang="sk-SK" smtClean="0"/>
              <a:pPr/>
              <a:t>17. 4. 2021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56C6-9C34-4DD0-816B-2F6C947074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4C5-F71A-4B88-814B-684A3D0309A7}" type="datetimeFigureOut">
              <a:rPr lang="sk-SK" smtClean="0"/>
              <a:pPr/>
              <a:t>17. 4. 2021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56C6-9C34-4DD0-816B-2F6C947074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59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59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4C5-F71A-4B88-814B-684A3D0309A7}" type="datetimeFigureOut">
              <a:rPr lang="sk-SK" smtClean="0"/>
              <a:pPr/>
              <a:t>17. 4. 2021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56C6-9C34-4DD0-816B-2F6C947074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4C5-F71A-4B88-814B-684A3D0309A7}" type="datetimeFigureOut">
              <a:rPr lang="sk-SK" smtClean="0"/>
              <a:pPr/>
              <a:t>17. 4. 2021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56C6-9C34-4DD0-816B-2F6C947074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2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4C5-F71A-4B88-814B-684A3D0309A7}" type="datetimeFigureOut">
              <a:rPr lang="sk-SK" smtClean="0"/>
              <a:pPr/>
              <a:t>17. 4. 2021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56C6-9C34-4DD0-816B-2F6C947074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4C5-F71A-4B88-814B-684A3D0309A7}" type="datetimeFigureOut">
              <a:rPr lang="sk-SK" smtClean="0"/>
              <a:pPr/>
              <a:t>17. 4. 2021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56C6-9C34-4DD0-816B-2F6C947074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1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1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4C5-F71A-4B88-814B-684A3D0309A7}" type="datetimeFigureOut">
              <a:rPr lang="sk-SK" smtClean="0"/>
              <a:pPr/>
              <a:t>17. 4. 2021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56C6-9C34-4DD0-816B-2F6C947074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4C5-F71A-4B88-814B-684A3D0309A7}" type="datetimeFigureOut">
              <a:rPr lang="sk-SK" smtClean="0"/>
              <a:pPr/>
              <a:t>17. 4. 2021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56C6-9C34-4DD0-816B-2F6C947074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4C5-F71A-4B88-814B-684A3D0309A7}" type="datetimeFigureOut">
              <a:rPr lang="sk-SK" smtClean="0"/>
              <a:pPr/>
              <a:t>17. 4. 2021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56C6-9C34-4DD0-816B-2F6C947074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7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4C5-F71A-4B88-814B-684A3D0309A7}" type="datetimeFigureOut">
              <a:rPr lang="sk-SK" smtClean="0"/>
              <a:pPr/>
              <a:t>17. 4. 2021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56C6-9C34-4DD0-816B-2F6C947074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4C5-F71A-4B88-814B-684A3D0309A7}" type="datetimeFigureOut">
              <a:rPr lang="sk-SK" smtClean="0"/>
              <a:pPr/>
              <a:t>17. 4. 2021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56C6-9C34-4DD0-816B-2F6C947074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7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8A4C5-F71A-4B88-814B-684A3D0309A7}" type="datetimeFigureOut">
              <a:rPr lang="sk-SK" smtClean="0"/>
              <a:pPr/>
              <a:t>17. 4. 2021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7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7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E56C6-9C34-4DD0-816B-2F6C947074D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vobodova.ivana@gmail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7463" y="1229105"/>
            <a:ext cx="10363200" cy="1470025"/>
          </a:xfrm>
        </p:spPr>
        <p:txBody>
          <a:bodyPr>
            <a:normAutofit/>
          </a:bodyPr>
          <a:lstStyle/>
          <a:p>
            <a:r>
              <a:rPr lang="sk-SK" sz="6000" dirty="0" smtClean="0">
                <a:solidFill>
                  <a:srgbClr val="FF0000"/>
                </a:solidFill>
              </a:rPr>
              <a:t>Produkty a služby bánk</a:t>
            </a:r>
            <a:endParaRPr lang="sk-SK" sz="60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309" y="3413125"/>
            <a:ext cx="3452432" cy="2589324"/>
          </a:xfrm>
          <a:prstGeom prst="rect">
            <a:avLst/>
          </a:prstGeom>
        </p:spPr>
      </p:pic>
      <p:sp>
        <p:nvSpPr>
          <p:cNvPr id="21506" name="AutoShape 2" descr="Bankové účty zadarmo (prehľad) - Cashmon.sk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21508" name="Picture 4" descr="Bankové účty zadarmo (prehľad) - Cashmon.s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3979" y="2852962"/>
            <a:ext cx="6558733" cy="3443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872698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FFFF00"/>
                </a:solidFill>
              </a:rPr>
              <a:t>4.Úvery</a:t>
            </a:r>
            <a:endParaRPr lang="en-IE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852" y="1299982"/>
            <a:ext cx="5386917" cy="639762"/>
          </a:xfrm>
        </p:spPr>
        <p:txBody>
          <a:bodyPr/>
          <a:lstStyle/>
          <a:p>
            <a:r>
              <a:rPr lang="en-IE" dirty="0" err="1" smtClean="0"/>
              <a:t>Spotrebný</a:t>
            </a:r>
            <a:r>
              <a:rPr lang="en-IE" dirty="0" smtClean="0"/>
              <a:t> </a:t>
            </a:r>
            <a:r>
              <a:rPr lang="en-IE" dirty="0" err="1" smtClean="0"/>
              <a:t>úver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IE" sz="9600" dirty="0" err="1" smtClean="0"/>
              <a:t>Slúžia</a:t>
            </a:r>
            <a:r>
              <a:rPr lang="en-IE" sz="9600" dirty="0" smtClean="0"/>
              <a:t> </a:t>
            </a:r>
            <a:r>
              <a:rPr lang="en-IE" sz="9600" dirty="0" err="1" smtClean="0"/>
              <a:t>na</a:t>
            </a:r>
            <a:r>
              <a:rPr lang="en-IE" sz="9600" dirty="0" smtClean="0"/>
              <a:t> </a:t>
            </a:r>
            <a:r>
              <a:rPr lang="en-IE" sz="9600" dirty="0" err="1" smtClean="0"/>
              <a:t>kúpu</a:t>
            </a:r>
            <a:r>
              <a:rPr lang="en-IE" sz="9600" dirty="0" smtClean="0"/>
              <a:t> </a:t>
            </a:r>
            <a:r>
              <a:rPr lang="en-IE" sz="9600" dirty="0" err="1" smtClean="0"/>
              <a:t>rôznych</a:t>
            </a:r>
            <a:r>
              <a:rPr lang="en-IE" sz="9600" dirty="0" smtClean="0"/>
              <a:t> </a:t>
            </a:r>
            <a:r>
              <a:rPr lang="en-IE" sz="9600" dirty="0" err="1" smtClean="0"/>
              <a:t>tovarov</a:t>
            </a:r>
            <a:endParaRPr lang="en-IE" sz="9600" dirty="0" smtClean="0"/>
          </a:p>
          <a:p>
            <a:pPr>
              <a:buNone/>
            </a:pPr>
            <a:r>
              <a:rPr lang="en-IE" sz="9600" dirty="0" smtClean="0"/>
              <a:t>     </a:t>
            </a:r>
            <a:r>
              <a:rPr lang="sk-SK" sz="9600" dirty="0" smtClean="0"/>
              <a:t>TV, notebook, spotrebičov</a:t>
            </a:r>
            <a:endParaRPr lang="en-IE" sz="9600" dirty="0"/>
          </a:p>
          <a:p>
            <a:r>
              <a:rPr lang="en-IE" sz="9600" dirty="0" err="1" smtClean="0">
                <a:solidFill>
                  <a:srgbClr val="FFFF00"/>
                </a:solidFill>
              </a:rPr>
              <a:t>Existujú</a:t>
            </a:r>
            <a:r>
              <a:rPr lang="en-IE" sz="9600" dirty="0" smtClean="0">
                <a:solidFill>
                  <a:srgbClr val="FFFF00"/>
                </a:solidFill>
              </a:rPr>
              <a:t> </a:t>
            </a:r>
            <a:r>
              <a:rPr lang="en-IE" sz="9600" dirty="0" err="1" smtClean="0">
                <a:solidFill>
                  <a:srgbClr val="FFFF00"/>
                </a:solidFill>
              </a:rPr>
              <a:t>aj</a:t>
            </a:r>
            <a:r>
              <a:rPr lang="en-IE" sz="9600" dirty="0" smtClean="0">
                <a:solidFill>
                  <a:srgbClr val="FFFF00"/>
                </a:solidFill>
              </a:rPr>
              <a:t> </a:t>
            </a:r>
            <a:r>
              <a:rPr lang="en-IE" sz="9600" dirty="0" err="1" smtClean="0">
                <a:solidFill>
                  <a:srgbClr val="FFFF00"/>
                </a:solidFill>
              </a:rPr>
              <a:t>študentské</a:t>
            </a:r>
            <a:r>
              <a:rPr lang="en-IE" sz="9600" dirty="0" smtClean="0">
                <a:solidFill>
                  <a:srgbClr val="FFFF00"/>
                </a:solidFill>
              </a:rPr>
              <a:t> </a:t>
            </a:r>
            <a:r>
              <a:rPr lang="en-IE" sz="9600" dirty="0" err="1" smtClean="0">
                <a:solidFill>
                  <a:srgbClr val="FFFF00"/>
                </a:solidFill>
              </a:rPr>
              <a:t>úvery</a:t>
            </a:r>
            <a:endParaRPr lang="en-IE" sz="96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IE" sz="9600" dirty="0" smtClean="0"/>
              <a:t>     Na </a:t>
            </a:r>
            <a:r>
              <a:rPr lang="en-IE" sz="9600" dirty="0" err="1" smtClean="0"/>
              <a:t>školné</a:t>
            </a:r>
            <a:r>
              <a:rPr lang="en-IE" sz="9600" dirty="0" smtClean="0"/>
              <a:t>, </a:t>
            </a:r>
            <a:r>
              <a:rPr lang="en-IE" sz="9600" dirty="0" err="1" smtClean="0"/>
              <a:t>kurzy</a:t>
            </a:r>
            <a:r>
              <a:rPr lang="en-IE" sz="9600" dirty="0" smtClean="0"/>
              <a:t>, </a:t>
            </a:r>
            <a:r>
              <a:rPr lang="en-IE" sz="9600" dirty="0" err="1" smtClean="0"/>
              <a:t>platby</a:t>
            </a:r>
            <a:r>
              <a:rPr lang="en-IE" sz="9600" dirty="0" smtClean="0"/>
              <a:t> </a:t>
            </a:r>
            <a:r>
              <a:rPr lang="en-IE" sz="9600" dirty="0" err="1" smtClean="0"/>
              <a:t>za</a:t>
            </a:r>
            <a:r>
              <a:rPr lang="en-IE" sz="9600" dirty="0" smtClean="0"/>
              <a:t> </a:t>
            </a:r>
            <a:r>
              <a:rPr lang="en-IE" sz="9600" dirty="0" err="1" smtClean="0"/>
              <a:t>internát</a:t>
            </a:r>
            <a:r>
              <a:rPr lang="en-IE" sz="9600" dirty="0" smtClean="0"/>
              <a:t>,...</a:t>
            </a:r>
          </a:p>
          <a:p>
            <a:pPr>
              <a:buNone/>
            </a:pPr>
            <a:endParaRPr lang="en-IE" sz="6000" dirty="0" smtClean="0"/>
          </a:p>
          <a:p>
            <a:pPr>
              <a:buNone/>
            </a:pPr>
            <a:endParaRPr lang="en-IE" sz="6000" dirty="0"/>
          </a:p>
          <a:p>
            <a:pPr>
              <a:buNone/>
            </a:pPr>
            <a:r>
              <a:rPr lang="en-IE" sz="9600" dirty="0" err="1" smtClean="0"/>
              <a:t>Pri</a:t>
            </a:r>
            <a:r>
              <a:rPr lang="en-IE" sz="9600" dirty="0" smtClean="0"/>
              <a:t> </a:t>
            </a:r>
            <a:r>
              <a:rPr lang="en-IE" sz="9600" dirty="0" err="1" smtClean="0"/>
              <a:t>spotrebnom</a:t>
            </a:r>
            <a:r>
              <a:rPr lang="en-IE" sz="9600" dirty="0" smtClean="0"/>
              <a:t> </a:t>
            </a:r>
            <a:r>
              <a:rPr lang="en-IE" sz="9600" dirty="0" err="1" smtClean="0"/>
              <a:t>úvere</a:t>
            </a:r>
            <a:r>
              <a:rPr lang="en-IE" sz="9600" dirty="0" smtClean="0"/>
              <a:t> je </a:t>
            </a:r>
            <a:r>
              <a:rPr lang="en-IE" sz="9600" dirty="0" err="1" smtClean="0"/>
              <a:t>potrebné</a:t>
            </a:r>
            <a:r>
              <a:rPr lang="en-IE" sz="9600" dirty="0" smtClean="0"/>
              <a:t> </a:t>
            </a:r>
            <a:r>
              <a:rPr lang="en-IE" sz="9600" dirty="0" err="1" smtClean="0"/>
              <a:t>si</a:t>
            </a:r>
            <a:endParaRPr lang="en-IE" sz="9600" dirty="0" smtClean="0"/>
          </a:p>
          <a:p>
            <a:pPr>
              <a:buNone/>
            </a:pPr>
            <a:r>
              <a:rPr lang="en-IE" sz="9600" dirty="0" err="1"/>
              <a:t>v</a:t>
            </a:r>
            <a:r>
              <a:rPr lang="en-IE" sz="9600" dirty="0" err="1" smtClean="0"/>
              <a:t>šímať</a:t>
            </a:r>
            <a:r>
              <a:rPr lang="en-IE" sz="9600" dirty="0" smtClean="0"/>
              <a:t>:</a:t>
            </a:r>
          </a:p>
          <a:p>
            <a:pPr>
              <a:buNone/>
            </a:pPr>
            <a:r>
              <a:rPr lang="en-IE" sz="9600" dirty="0" smtClean="0"/>
              <a:t> </a:t>
            </a:r>
            <a:r>
              <a:rPr lang="en-IE" sz="9600" dirty="0" err="1" smtClean="0"/>
              <a:t>vstupný</a:t>
            </a:r>
            <a:r>
              <a:rPr lang="en-IE" sz="9600" dirty="0" smtClean="0"/>
              <a:t> </a:t>
            </a:r>
            <a:r>
              <a:rPr lang="en-IE" sz="9600" dirty="0" err="1" smtClean="0"/>
              <a:t>poplatok</a:t>
            </a:r>
            <a:endParaRPr lang="en-IE" sz="9600" dirty="0" smtClean="0"/>
          </a:p>
          <a:p>
            <a:pPr>
              <a:buNone/>
            </a:pPr>
            <a:r>
              <a:rPr lang="en-IE" sz="9600" dirty="0" err="1" smtClean="0"/>
              <a:t>mesačné</a:t>
            </a:r>
            <a:r>
              <a:rPr lang="en-IE" sz="9600" dirty="0" smtClean="0"/>
              <a:t> </a:t>
            </a:r>
            <a:r>
              <a:rPr lang="en-IE" sz="9600" dirty="0" err="1" smtClean="0"/>
              <a:t>splátky</a:t>
            </a:r>
            <a:r>
              <a:rPr lang="en-IE" sz="9600" dirty="0" smtClean="0"/>
              <a:t>,</a:t>
            </a:r>
          </a:p>
          <a:p>
            <a:pPr>
              <a:buNone/>
            </a:pPr>
            <a:r>
              <a:rPr lang="en-IE" sz="9600" dirty="0" err="1" smtClean="0"/>
              <a:t>úroky</a:t>
            </a:r>
            <a:endParaRPr lang="en-IE" sz="9600" dirty="0" smtClean="0"/>
          </a:p>
          <a:p>
            <a:pPr>
              <a:buNone/>
            </a:pPr>
            <a:r>
              <a:rPr lang="en-IE" sz="6000" dirty="0" smtClean="0"/>
              <a:t> </a:t>
            </a:r>
          </a:p>
          <a:p>
            <a:pPr>
              <a:buNone/>
            </a:pPr>
            <a:r>
              <a:rPr lang="en-IE" sz="4800" dirty="0"/>
              <a:t> </a:t>
            </a:r>
            <a:r>
              <a:rPr lang="en-IE" sz="4800" dirty="0" smtClean="0"/>
              <a:t>   </a:t>
            </a:r>
            <a:endParaRPr lang="en-IE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6444" y="1234667"/>
            <a:ext cx="5389033" cy="639762"/>
          </a:xfrm>
        </p:spPr>
        <p:txBody>
          <a:bodyPr/>
          <a:lstStyle/>
          <a:p>
            <a:r>
              <a:rPr lang="en-IE" dirty="0" err="1" smtClean="0"/>
              <a:t>Hypotekárny</a:t>
            </a:r>
            <a:r>
              <a:rPr lang="en-IE" dirty="0" smtClean="0"/>
              <a:t> </a:t>
            </a:r>
            <a:r>
              <a:rPr lang="en-IE" dirty="0" err="1" smtClean="0"/>
              <a:t>úver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876" y="2042353"/>
            <a:ext cx="5389033" cy="3951288"/>
          </a:xfrm>
        </p:spPr>
        <p:txBody>
          <a:bodyPr>
            <a:normAutofit fontScale="47500" lnSpcReduction="20000"/>
          </a:bodyPr>
          <a:lstStyle/>
          <a:p>
            <a:r>
              <a:rPr lang="sk-SK" sz="5100" dirty="0" smtClean="0"/>
              <a:t>bežné pomenovanie „</a:t>
            </a:r>
            <a:r>
              <a:rPr lang="sk-SK" sz="5100" dirty="0" smtClean="0">
                <a:solidFill>
                  <a:srgbClr val="FFFF00"/>
                </a:solidFill>
              </a:rPr>
              <a:t>hypotéka</a:t>
            </a:r>
            <a:r>
              <a:rPr lang="sk-SK" sz="5100" dirty="0" smtClean="0"/>
              <a:t>“ </a:t>
            </a:r>
            <a:endParaRPr lang="en-IE" sz="5100" dirty="0" smtClean="0"/>
          </a:p>
          <a:p>
            <a:r>
              <a:rPr lang="en-IE" sz="5100" dirty="0" err="1" smtClean="0"/>
              <a:t>Slúži</a:t>
            </a:r>
            <a:r>
              <a:rPr lang="en-IE" sz="5100" dirty="0" smtClean="0"/>
              <a:t> </a:t>
            </a:r>
            <a:r>
              <a:rPr lang="en-IE" sz="5100" dirty="0" err="1" smtClean="0"/>
              <a:t>na</a:t>
            </a:r>
            <a:r>
              <a:rPr lang="en-IE" sz="5100" dirty="0" smtClean="0"/>
              <a:t> </a:t>
            </a:r>
            <a:r>
              <a:rPr lang="en-IE" sz="5100" dirty="0"/>
              <a:t>k</a:t>
            </a:r>
            <a:r>
              <a:rPr lang="sk-SK" sz="5100" dirty="0" smtClean="0"/>
              <a:t>úp</a:t>
            </a:r>
            <a:r>
              <a:rPr lang="en-IE" sz="5100" dirty="0" smtClean="0"/>
              <a:t>u</a:t>
            </a:r>
            <a:r>
              <a:rPr lang="sk-SK" sz="5100" dirty="0" smtClean="0"/>
              <a:t> nehnuteľnosti, stavba</a:t>
            </a:r>
            <a:r>
              <a:rPr lang="en-IE" sz="5100" dirty="0" smtClean="0"/>
              <a:t> </a:t>
            </a:r>
            <a:r>
              <a:rPr lang="en-IE" sz="5100" dirty="0" err="1" smtClean="0"/>
              <a:t>domu</a:t>
            </a:r>
            <a:r>
              <a:rPr lang="en-IE" sz="5100" dirty="0" smtClean="0"/>
              <a:t>,</a:t>
            </a:r>
            <a:r>
              <a:rPr lang="sk-SK" sz="5100" dirty="0" smtClean="0"/>
              <a:t> rekonštrukcia domu / bytu</a:t>
            </a:r>
            <a:endParaRPr lang="en-IE" sz="5100" dirty="0" smtClean="0"/>
          </a:p>
          <a:p>
            <a:endParaRPr lang="sk-SK" sz="5100" dirty="0" smtClean="0"/>
          </a:p>
          <a:p>
            <a:r>
              <a:rPr lang="sk-SK" sz="5100" dirty="0" smtClean="0"/>
              <a:t>Podmienka : </a:t>
            </a:r>
            <a:endParaRPr lang="en-IE" sz="5100" dirty="0" smtClean="0"/>
          </a:p>
          <a:p>
            <a:pPr>
              <a:buNone/>
            </a:pPr>
            <a:r>
              <a:rPr lang="en-IE" sz="5100" dirty="0" smtClean="0"/>
              <a:t>      </a:t>
            </a:r>
            <a:r>
              <a:rPr lang="sk-SK" sz="5100" dirty="0" smtClean="0"/>
              <a:t>založenie nehnuteľnosti </a:t>
            </a:r>
            <a:endParaRPr lang="en-IE" sz="5100" dirty="0" smtClean="0"/>
          </a:p>
          <a:p>
            <a:endParaRPr lang="en-IE" sz="5100" dirty="0"/>
          </a:p>
          <a:p>
            <a:pPr>
              <a:buNone/>
            </a:pPr>
            <a:r>
              <a:rPr lang="sk-SK" sz="5100" b="1" dirty="0" smtClean="0"/>
              <a:t>Dôležité</a:t>
            </a:r>
            <a:r>
              <a:rPr lang="en-IE" sz="5100" b="1" dirty="0" smtClean="0"/>
              <a:t>!!!!!!</a:t>
            </a:r>
          </a:p>
          <a:p>
            <a:pPr>
              <a:buNone/>
            </a:pPr>
            <a:r>
              <a:rPr lang="en-IE" sz="5100" dirty="0" smtClean="0">
                <a:solidFill>
                  <a:srgbClr val="FFFF00"/>
                </a:solidFill>
              </a:rPr>
              <a:t>P</a:t>
            </a:r>
            <a:r>
              <a:rPr lang="sk-SK" sz="5100" dirty="0" smtClean="0">
                <a:solidFill>
                  <a:srgbClr val="FFFF00"/>
                </a:solidFill>
              </a:rPr>
              <a:t>ri nesplácaní prídeme </a:t>
            </a:r>
            <a:r>
              <a:rPr lang="en-IE" sz="5100" dirty="0" smtClean="0">
                <a:solidFill>
                  <a:srgbClr val="FFFF00"/>
                </a:solidFill>
              </a:rPr>
              <a:t>o </a:t>
            </a:r>
            <a:r>
              <a:rPr lang="sk-SK" sz="5100" dirty="0" smtClean="0">
                <a:solidFill>
                  <a:srgbClr val="FFFF00"/>
                </a:solidFill>
              </a:rPr>
              <a:t>nehnuteľnosť </a:t>
            </a:r>
          </a:p>
          <a:p>
            <a:endParaRPr lang="sk-SK" sz="5100" dirty="0" smtClean="0"/>
          </a:p>
          <a:p>
            <a:endParaRPr lang="sk-SK" dirty="0" smtClean="0"/>
          </a:p>
          <a:p>
            <a:pPr>
              <a:buNone/>
            </a:pPr>
            <a:r>
              <a:rPr lang="en-IE" dirty="0" smtClean="0"/>
              <a:t> </a:t>
            </a:r>
            <a:r>
              <a:rPr lang="sk-SK" dirty="0" smtClean="0"/>
              <a:t> 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79396"/>
          </a:xfrm>
        </p:spPr>
        <p:txBody>
          <a:bodyPr/>
          <a:lstStyle/>
          <a:p>
            <a:r>
              <a:rPr lang="en-IE" dirty="0" err="1" smtClean="0"/>
              <a:t>Poznámky+úloha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err="1" smtClean="0"/>
              <a:t>Banky</a:t>
            </a:r>
            <a:r>
              <a:rPr lang="en-IE" sz="2400" dirty="0" smtClean="0"/>
              <a:t> </a:t>
            </a:r>
            <a:r>
              <a:rPr lang="en-IE" sz="2400" dirty="0" err="1" smtClean="0"/>
              <a:t>poskytujú</a:t>
            </a:r>
            <a:r>
              <a:rPr lang="en-IE" sz="2400" dirty="0" smtClean="0"/>
              <a:t> </a:t>
            </a:r>
            <a:r>
              <a:rPr lang="en-IE" sz="2400" dirty="0" err="1" smtClean="0"/>
              <a:t>klientom</a:t>
            </a:r>
            <a:r>
              <a:rPr lang="en-IE" sz="2400" dirty="0" smtClean="0"/>
              <a:t> </a:t>
            </a:r>
            <a:r>
              <a:rPr lang="en-IE" sz="2400" dirty="0" err="1" smtClean="0"/>
              <a:t>rôzne</a:t>
            </a:r>
            <a:r>
              <a:rPr lang="en-IE" sz="2400" dirty="0" smtClean="0"/>
              <a:t> </a:t>
            </a:r>
            <a:r>
              <a:rPr lang="en-IE" sz="2400" dirty="0" err="1" smtClean="0"/>
              <a:t>služby,vďaka</a:t>
            </a:r>
            <a:r>
              <a:rPr lang="en-IE" sz="2400" dirty="0" smtClean="0"/>
              <a:t> </a:t>
            </a:r>
            <a:r>
              <a:rPr lang="en-IE" sz="2400" dirty="0" err="1" smtClean="0"/>
              <a:t>ktorým</a:t>
            </a:r>
            <a:r>
              <a:rPr lang="en-IE" sz="2400" dirty="0" smtClean="0"/>
              <a:t> </a:t>
            </a:r>
            <a:r>
              <a:rPr lang="en-IE" sz="2400" dirty="0" err="1" smtClean="0"/>
              <a:t>môžu</a:t>
            </a:r>
            <a:r>
              <a:rPr lang="en-IE" sz="2400" dirty="0" smtClean="0"/>
              <a:t> </a:t>
            </a:r>
            <a:r>
              <a:rPr lang="en-IE" sz="2400" dirty="0" err="1" smtClean="0"/>
              <a:t>spravovať</a:t>
            </a:r>
            <a:r>
              <a:rPr lang="en-IE" sz="2400" dirty="0" smtClean="0"/>
              <a:t> </a:t>
            </a:r>
            <a:r>
              <a:rPr lang="en-IE" sz="2400" dirty="0" err="1" smtClean="0"/>
              <a:t>svoje</a:t>
            </a:r>
            <a:r>
              <a:rPr lang="en-IE" sz="2400" dirty="0" smtClean="0"/>
              <a:t> </a:t>
            </a:r>
            <a:r>
              <a:rPr lang="en-IE" sz="2400" dirty="0" err="1" smtClean="0"/>
              <a:t>financie</a:t>
            </a:r>
            <a:endParaRPr lang="en-IE" sz="2400" dirty="0" smtClean="0"/>
          </a:p>
          <a:p>
            <a:r>
              <a:rPr lang="en-IE" sz="2400" dirty="0" err="1" smtClean="0">
                <a:solidFill>
                  <a:srgbClr val="FFFF00"/>
                </a:solidFill>
              </a:rPr>
              <a:t>Služby</a:t>
            </a:r>
            <a:r>
              <a:rPr lang="en-IE" sz="2400" dirty="0" smtClean="0"/>
              <a:t>: </a:t>
            </a:r>
            <a:r>
              <a:rPr lang="en-IE" sz="2400" dirty="0" err="1" smtClean="0"/>
              <a:t>účet</a:t>
            </a:r>
            <a:r>
              <a:rPr lang="en-IE" sz="2400" dirty="0" smtClean="0"/>
              <a:t>, </a:t>
            </a:r>
            <a:r>
              <a:rPr lang="en-IE" sz="2400" dirty="0" err="1" smtClean="0"/>
              <a:t>karta</a:t>
            </a:r>
            <a:r>
              <a:rPr lang="en-IE" sz="2400" dirty="0" smtClean="0"/>
              <a:t>, </a:t>
            </a:r>
            <a:r>
              <a:rPr lang="en-IE" sz="2400" dirty="0" err="1" smtClean="0"/>
              <a:t>internetbanking</a:t>
            </a:r>
            <a:r>
              <a:rPr lang="en-IE" sz="2400" dirty="0" smtClean="0"/>
              <a:t>, </a:t>
            </a:r>
            <a:r>
              <a:rPr lang="en-IE" sz="2400" dirty="0" err="1" smtClean="0"/>
              <a:t>úvery</a:t>
            </a:r>
            <a:endParaRPr lang="en-IE" sz="2400" dirty="0" smtClean="0"/>
          </a:p>
          <a:p>
            <a:r>
              <a:rPr lang="en-IE" sz="2400" dirty="0" err="1" smtClean="0">
                <a:solidFill>
                  <a:srgbClr val="FFFF00"/>
                </a:solidFill>
              </a:rPr>
              <a:t>Študentský</a:t>
            </a:r>
            <a:r>
              <a:rPr lang="en-IE" sz="2400" dirty="0" smtClean="0">
                <a:solidFill>
                  <a:srgbClr val="FFFF00"/>
                </a:solidFill>
              </a:rPr>
              <a:t> </a:t>
            </a:r>
            <a:r>
              <a:rPr lang="en-IE" sz="2400" dirty="0" err="1" smtClean="0">
                <a:solidFill>
                  <a:srgbClr val="FFFF00"/>
                </a:solidFill>
              </a:rPr>
              <a:t>účet</a:t>
            </a:r>
            <a:r>
              <a:rPr lang="en-IE" sz="2400" dirty="0" smtClean="0">
                <a:solidFill>
                  <a:srgbClr val="FFFF00"/>
                </a:solidFill>
              </a:rPr>
              <a:t>(</a:t>
            </a:r>
            <a:r>
              <a:rPr lang="en-IE" sz="2400" dirty="0" smtClean="0"/>
              <a:t>od15</a:t>
            </a:r>
            <a:r>
              <a:rPr lang="en-IE" sz="2400" dirty="0" smtClean="0">
                <a:solidFill>
                  <a:srgbClr val="FFFF00"/>
                </a:solidFill>
              </a:rPr>
              <a:t> </a:t>
            </a:r>
            <a:r>
              <a:rPr lang="en-IE" sz="2400" dirty="0" err="1" smtClean="0"/>
              <a:t>rokov</a:t>
            </a:r>
            <a:r>
              <a:rPr lang="en-IE" sz="2400" dirty="0" smtClean="0"/>
              <a:t>, </a:t>
            </a:r>
            <a:r>
              <a:rPr lang="en-IE" sz="2400" dirty="0" err="1" smtClean="0"/>
              <a:t>zavedenie-zákonný</a:t>
            </a:r>
            <a:r>
              <a:rPr lang="en-IE" sz="2400" dirty="0" smtClean="0"/>
              <a:t> </a:t>
            </a:r>
            <a:r>
              <a:rPr lang="en-IE" sz="2400" dirty="0" err="1" smtClean="0"/>
              <a:t>zástupca</a:t>
            </a:r>
            <a:r>
              <a:rPr lang="en-IE" sz="2400" dirty="0" smtClean="0"/>
              <a:t>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meno</a:t>
            </a:r>
            <a:r>
              <a:rPr lang="en-IE" sz="2400" dirty="0" smtClean="0"/>
              <a:t> </a:t>
            </a:r>
            <a:r>
              <a:rPr lang="en-IE" sz="2400" dirty="0" err="1" smtClean="0"/>
              <a:t>študenta</a:t>
            </a:r>
            <a:r>
              <a:rPr lang="en-IE" sz="2400" dirty="0" smtClean="0"/>
              <a:t>, </a:t>
            </a:r>
            <a:r>
              <a:rPr lang="en-IE" sz="2400" dirty="0" err="1" smtClean="0"/>
              <a:t>vedenie</a:t>
            </a:r>
            <a:r>
              <a:rPr lang="en-IE" sz="2400" dirty="0" smtClean="0"/>
              <a:t> </a:t>
            </a:r>
            <a:r>
              <a:rPr lang="en-IE" sz="2400" dirty="0" err="1" smtClean="0"/>
              <a:t>účtu</a:t>
            </a:r>
            <a:r>
              <a:rPr lang="en-IE" sz="2400" dirty="0" smtClean="0"/>
              <a:t> a </a:t>
            </a:r>
            <a:r>
              <a:rPr lang="en-IE" sz="2400" dirty="0" err="1" smtClean="0"/>
              <a:t>služby</a:t>
            </a:r>
            <a:r>
              <a:rPr lang="en-IE" sz="2400" dirty="0" smtClean="0"/>
              <a:t> </a:t>
            </a:r>
            <a:r>
              <a:rPr lang="en-IE" sz="2400" dirty="0" err="1" smtClean="0"/>
              <a:t>zadarmo-len</a:t>
            </a:r>
            <a:r>
              <a:rPr lang="en-IE" sz="2400" dirty="0" smtClean="0"/>
              <a:t> do 26 </a:t>
            </a:r>
            <a:r>
              <a:rPr lang="en-IE" sz="2400" dirty="0" err="1" smtClean="0"/>
              <a:t>rokov</a:t>
            </a:r>
            <a:r>
              <a:rPr lang="en-IE" sz="2400" dirty="0" smtClean="0"/>
              <a:t>)</a:t>
            </a:r>
          </a:p>
          <a:p>
            <a:r>
              <a:rPr lang="en-IE" sz="2400" dirty="0" err="1" smtClean="0">
                <a:solidFill>
                  <a:srgbClr val="FFFF00"/>
                </a:solidFill>
              </a:rPr>
              <a:t>Karty</a:t>
            </a:r>
            <a:r>
              <a:rPr lang="en-IE" sz="2400" dirty="0" err="1" smtClean="0"/>
              <a:t>-platobná</a:t>
            </a:r>
            <a:r>
              <a:rPr lang="en-IE" sz="2400" dirty="0" smtClean="0"/>
              <a:t> a </a:t>
            </a:r>
            <a:r>
              <a:rPr lang="en-IE" sz="2400" dirty="0" err="1" smtClean="0"/>
              <a:t>debetná</a:t>
            </a:r>
            <a:endParaRPr lang="en-IE" sz="2400" dirty="0" smtClean="0"/>
          </a:p>
          <a:p>
            <a:r>
              <a:rPr lang="en-IE" sz="2400" dirty="0" err="1" smtClean="0">
                <a:solidFill>
                  <a:srgbClr val="FFFF00"/>
                </a:solidFill>
              </a:rPr>
              <a:t>Úvery</a:t>
            </a:r>
            <a:r>
              <a:rPr lang="en-IE" sz="2400" dirty="0" err="1" smtClean="0"/>
              <a:t>-spotrebný</a:t>
            </a:r>
            <a:r>
              <a:rPr lang="en-IE" sz="2400" dirty="0" smtClean="0"/>
              <a:t>-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rôzny</a:t>
            </a:r>
            <a:r>
              <a:rPr lang="en-IE" sz="2400" dirty="0" smtClean="0"/>
              <a:t> </a:t>
            </a:r>
            <a:r>
              <a:rPr lang="en-IE" sz="2400" dirty="0" err="1" smtClean="0"/>
              <a:t>tovar</a:t>
            </a:r>
            <a:r>
              <a:rPr lang="en-IE" sz="2400" dirty="0" smtClean="0"/>
              <a:t>,</a:t>
            </a:r>
          </a:p>
          <a:p>
            <a:pPr>
              <a:buNone/>
            </a:pPr>
            <a:r>
              <a:rPr lang="en-IE" sz="2400" dirty="0" smtClean="0"/>
              <a:t>                -</a:t>
            </a:r>
            <a:r>
              <a:rPr lang="en-IE" sz="2400" dirty="0" err="1" smtClean="0"/>
              <a:t>hypotekárny</a:t>
            </a:r>
            <a:r>
              <a:rPr lang="en-IE" sz="2400" dirty="0" smtClean="0"/>
              <a:t>-</a:t>
            </a:r>
            <a:r>
              <a:rPr lang="en-IE" sz="2400" dirty="0" err="1" smtClean="0"/>
              <a:t>kúpa</a:t>
            </a:r>
            <a:r>
              <a:rPr lang="en-IE" sz="2400" dirty="0" smtClean="0"/>
              <a:t> </a:t>
            </a:r>
            <a:r>
              <a:rPr lang="en-IE" sz="2400" dirty="0" err="1" smtClean="0"/>
              <a:t>rekonštrukcia</a:t>
            </a:r>
            <a:r>
              <a:rPr lang="en-IE" sz="2400" dirty="0" smtClean="0"/>
              <a:t> </a:t>
            </a:r>
            <a:r>
              <a:rPr lang="en-IE" sz="2400" dirty="0" err="1" smtClean="0"/>
              <a:t>nehnuteľnosti</a:t>
            </a:r>
            <a:endParaRPr lang="en-IE" sz="2400" dirty="0" smtClean="0"/>
          </a:p>
          <a:p>
            <a:pPr>
              <a:buNone/>
            </a:pPr>
            <a:r>
              <a:rPr lang="en-IE" sz="2400" dirty="0" err="1" smtClean="0"/>
              <a:t>Úloha:Získaj</a:t>
            </a:r>
            <a:r>
              <a:rPr lang="en-IE" sz="2400" dirty="0" smtClean="0"/>
              <a:t> </a:t>
            </a:r>
            <a:r>
              <a:rPr lang="en-IE" sz="2400" dirty="0" err="1" smtClean="0"/>
              <a:t>informácie</a:t>
            </a:r>
            <a:r>
              <a:rPr lang="en-IE" sz="2400" dirty="0" smtClean="0"/>
              <a:t> z 3bánk o </a:t>
            </a:r>
            <a:r>
              <a:rPr lang="en-IE" sz="2400" dirty="0" err="1" smtClean="0"/>
              <a:t>bežnom</a:t>
            </a:r>
            <a:r>
              <a:rPr lang="en-IE" sz="2400" dirty="0" smtClean="0"/>
              <a:t> </a:t>
            </a:r>
            <a:r>
              <a:rPr lang="en-IE" sz="2400" dirty="0" err="1" smtClean="0"/>
              <a:t>účte</a:t>
            </a:r>
            <a:r>
              <a:rPr lang="en-IE" sz="2400" dirty="0" smtClean="0"/>
              <a:t>. </a:t>
            </a:r>
            <a:r>
              <a:rPr lang="en-IE" sz="2400" dirty="0" err="1" smtClean="0"/>
              <a:t>Zistenia</a:t>
            </a:r>
            <a:r>
              <a:rPr lang="en-IE" sz="2400" dirty="0" smtClean="0"/>
              <a:t> </a:t>
            </a:r>
            <a:r>
              <a:rPr lang="en-IE" sz="2400" dirty="0" err="1" smtClean="0"/>
              <a:t>si</a:t>
            </a:r>
            <a:r>
              <a:rPr lang="en-IE" sz="2400" dirty="0" smtClean="0"/>
              <a:t> </a:t>
            </a:r>
            <a:r>
              <a:rPr lang="en-IE" sz="2400" dirty="0" err="1" smtClean="0"/>
              <a:t>zapíš</a:t>
            </a:r>
            <a:r>
              <a:rPr lang="en-IE" sz="2400" dirty="0" smtClean="0"/>
              <a:t> do </a:t>
            </a:r>
            <a:r>
              <a:rPr lang="en-IE" sz="2400" dirty="0" err="1" smtClean="0"/>
              <a:t>tabuľky+odpovedz</a:t>
            </a:r>
            <a:r>
              <a:rPr lang="en-IE" sz="2400" dirty="0" smtClean="0"/>
              <a:t>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otázku</a:t>
            </a:r>
            <a:r>
              <a:rPr lang="en-IE" sz="2400" dirty="0" smtClean="0"/>
              <a:t>: V </a:t>
            </a:r>
            <a:r>
              <a:rPr lang="en-IE" sz="2400" dirty="0" err="1" smtClean="0"/>
              <a:t>ktorej</a:t>
            </a:r>
            <a:r>
              <a:rPr lang="en-IE" sz="2400" dirty="0" smtClean="0"/>
              <a:t> </a:t>
            </a:r>
            <a:r>
              <a:rPr lang="en-IE" sz="2400" dirty="0" err="1" smtClean="0"/>
              <a:t>banke</a:t>
            </a:r>
            <a:r>
              <a:rPr lang="en-IE" sz="2400" dirty="0" smtClean="0"/>
              <a:t> by </a:t>
            </a:r>
            <a:r>
              <a:rPr lang="en-IE" sz="2400" dirty="0" err="1" smtClean="0"/>
              <a:t>si</a:t>
            </a:r>
            <a:r>
              <a:rPr lang="en-IE" sz="2400" dirty="0" smtClean="0"/>
              <a:t> </a:t>
            </a:r>
            <a:r>
              <a:rPr lang="en-IE" sz="2400" dirty="0" err="1" smtClean="0"/>
              <a:t>si</a:t>
            </a:r>
            <a:r>
              <a:rPr lang="en-IE" sz="2400" dirty="0" smtClean="0"/>
              <a:t> </a:t>
            </a:r>
            <a:r>
              <a:rPr lang="en-IE" sz="2400" dirty="0" err="1" smtClean="0"/>
              <a:t>zaviedol</a:t>
            </a:r>
            <a:r>
              <a:rPr lang="en-IE" sz="2400" dirty="0" smtClean="0"/>
              <a:t> </a:t>
            </a:r>
            <a:r>
              <a:rPr lang="en-IE" sz="2400" dirty="0" err="1" smtClean="0"/>
              <a:t>účet</a:t>
            </a:r>
            <a:r>
              <a:rPr lang="en-IE" sz="2400" dirty="0" smtClean="0"/>
              <a:t>?  VYPRACUJ DO ZOŠITA! </a:t>
            </a:r>
            <a:r>
              <a:rPr lang="en-IE" sz="2400" dirty="0" err="1" smtClean="0"/>
              <a:t>Pošli</a:t>
            </a:r>
            <a:r>
              <a:rPr lang="en-IE" sz="2400" dirty="0" smtClean="0"/>
              <a:t> </a:t>
            </a:r>
            <a:r>
              <a:rPr lang="en-IE" sz="2400" dirty="0" err="1" smtClean="0"/>
              <a:t>na</a:t>
            </a:r>
            <a:r>
              <a:rPr lang="en-IE" sz="2400" dirty="0" smtClean="0"/>
              <a:t> mail  </a:t>
            </a:r>
            <a:r>
              <a:rPr lang="en-IE" sz="2400" dirty="0" smtClean="0">
                <a:hlinkClick r:id="rId2"/>
              </a:rPr>
              <a:t>svobodova.ivana@gmail.com</a:t>
            </a:r>
            <a:endParaRPr lang="en-IE" sz="2400" dirty="0" smtClean="0"/>
          </a:p>
          <a:p>
            <a:pPr>
              <a:buNone/>
            </a:pPr>
            <a:endParaRPr lang="en-IE" sz="2400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18937" y="1255244"/>
          <a:ext cx="81280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Podmienky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Banka1-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Banka2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Banka3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Názov</a:t>
                      </a:r>
                      <a:r>
                        <a:rPr lang="en-IE" dirty="0" smtClean="0"/>
                        <a:t> </a:t>
                      </a:r>
                      <a:r>
                        <a:rPr lang="en-IE" dirty="0" err="1" smtClean="0"/>
                        <a:t>účtu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Poplatok</a:t>
                      </a:r>
                      <a:r>
                        <a:rPr lang="en-IE" dirty="0" smtClean="0"/>
                        <a:t> </a:t>
                      </a:r>
                      <a:r>
                        <a:rPr lang="en-IE" dirty="0" err="1" smtClean="0"/>
                        <a:t>za</a:t>
                      </a:r>
                      <a:r>
                        <a:rPr lang="en-IE" dirty="0" smtClean="0"/>
                        <a:t> </a:t>
                      </a:r>
                      <a:r>
                        <a:rPr lang="en-IE" baseline="0" dirty="0" smtClean="0"/>
                        <a:t> </a:t>
                      </a:r>
                      <a:r>
                        <a:rPr lang="en-IE" baseline="0" dirty="0" err="1" smtClean="0"/>
                        <a:t>zriadenie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Poplatok</a:t>
                      </a:r>
                      <a:r>
                        <a:rPr lang="en-IE" dirty="0" smtClean="0"/>
                        <a:t> </a:t>
                      </a:r>
                      <a:r>
                        <a:rPr lang="en-IE" dirty="0" err="1" smtClean="0"/>
                        <a:t>za</a:t>
                      </a:r>
                      <a:r>
                        <a:rPr lang="en-IE" dirty="0" smtClean="0"/>
                        <a:t> </a:t>
                      </a:r>
                      <a:r>
                        <a:rPr lang="en-IE" dirty="0" err="1" smtClean="0"/>
                        <a:t>vedenie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Poplatok</a:t>
                      </a:r>
                      <a:r>
                        <a:rPr lang="en-IE" dirty="0" smtClean="0"/>
                        <a:t> </a:t>
                      </a:r>
                      <a:r>
                        <a:rPr lang="en-IE" dirty="0" err="1" smtClean="0"/>
                        <a:t>za</a:t>
                      </a:r>
                      <a:r>
                        <a:rPr lang="en-IE" dirty="0" smtClean="0"/>
                        <a:t> </a:t>
                      </a:r>
                      <a:r>
                        <a:rPr lang="en-IE" dirty="0" err="1" smtClean="0"/>
                        <a:t>výbery</a:t>
                      </a:r>
                      <a:r>
                        <a:rPr lang="en-IE" dirty="0" smtClean="0"/>
                        <a:t> z </a:t>
                      </a:r>
                      <a:r>
                        <a:rPr lang="en-IE" dirty="0" err="1" smtClean="0"/>
                        <a:t>bankomatov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Poplatok</a:t>
                      </a:r>
                      <a:r>
                        <a:rPr lang="en-IE" dirty="0" smtClean="0"/>
                        <a:t> </a:t>
                      </a:r>
                      <a:r>
                        <a:rPr lang="en-IE" dirty="0" err="1" smtClean="0"/>
                        <a:t>za</a:t>
                      </a:r>
                      <a:r>
                        <a:rPr lang="en-IE" dirty="0" smtClean="0"/>
                        <a:t> </a:t>
                      </a:r>
                      <a:r>
                        <a:rPr lang="en-IE" dirty="0" err="1" smtClean="0"/>
                        <a:t>vystavenie</a:t>
                      </a:r>
                      <a:r>
                        <a:rPr lang="en-IE" dirty="0" smtClean="0"/>
                        <a:t> </a:t>
                      </a:r>
                      <a:r>
                        <a:rPr lang="en-IE" dirty="0" err="1" smtClean="0"/>
                        <a:t>karty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Úrok-hypotéka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55371" y="5695406"/>
            <a:ext cx="770708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 </a:t>
            </a:r>
            <a:r>
              <a:rPr lang="en-IE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ktorej</a:t>
            </a:r>
            <a:r>
              <a:rPr lang="en-I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IE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banke</a:t>
            </a:r>
            <a:r>
              <a:rPr lang="en-I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by </a:t>
            </a:r>
            <a:r>
              <a:rPr lang="en-IE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</a:t>
            </a:r>
            <a:r>
              <a:rPr lang="en-I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IE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</a:t>
            </a:r>
            <a:r>
              <a:rPr lang="en-I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IE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zaviedol</a:t>
            </a:r>
            <a:r>
              <a:rPr lang="en-I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IE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účet</a:t>
            </a:r>
            <a:r>
              <a:rPr lang="en-I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  <a:endParaRPr lang="en-IE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sk-SK" sz="6000" dirty="0" smtClean="0"/>
              <a:t>Ďakujem za pozornosť </a:t>
            </a:r>
            <a:r>
              <a:rPr lang="sk-SK" dirty="0" smtClean="0"/>
              <a:t/>
            </a:r>
            <a:br>
              <a:rPr lang="sk-SK" dirty="0" smtClean="0"/>
            </a:br>
            <a:endParaRPr lang="en-IE" dirty="0"/>
          </a:p>
        </p:txBody>
      </p:sp>
      <p:pic>
        <p:nvPicPr>
          <p:cNvPr id="5" name="Picture 2" descr="Založte si studentský účet - Finanční vzdělávání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77886" y="1524748"/>
            <a:ext cx="6951591" cy="4640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743410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Zopakujme</a:t>
            </a:r>
            <a:r>
              <a:rPr lang="en-IE" dirty="0" smtClean="0"/>
              <a:t> </a:t>
            </a:r>
            <a:r>
              <a:rPr lang="en-IE" dirty="0" err="1" smtClean="0"/>
              <a:t>si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err="1" smtClean="0"/>
              <a:t>Aké</a:t>
            </a:r>
            <a:r>
              <a:rPr lang="en-IE" b="1" dirty="0" smtClean="0"/>
              <a:t> </a:t>
            </a:r>
            <a:r>
              <a:rPr lang="en-IE" b="1" dirty="0" err="1" smtClean="0"/>
              <a:t>poznáme</a:t>
            </a:r>
            <a:r>
              <a:rPr lang="en-IE" b="1" dirty="0" smtClean="0"/>
              <a:t> </a:t>
            </a:r>
            <a:r>
              <a:rPr lang="en-IE" b="1" dirty="0" err="1" smtClean="0"/>
              <a:t>druhy</a:t>
            </a:r>
            <a:r>
              <a:rPr lang="en-IE" b="1" dirty="0" smtClean="0"/>
              <a:t> </a:t>
            </a:r>
            <a:r>
              <a:rPr lang="en-IE" b="1" dirty="0" err="1" smtClean="0"/>
              <a:t>bánk</a:t>
            </a:r>
            <a:r>
              <a:rPr lang="en-IE" b="1" dirty="0" smtClean="0"/>
              <a:t>?</a:t>
            </a:r>
          </a:p>
          <a:p>
            <a:pPr>
              <a:buNone/>
            </a:pPr>
            <a:r>
              <a:rPr lang="en-IE" dirty="0" smtClean="0"/>
              <a:t>   </a:t>
            </a:r>
            <a:r>
              <a:rPr lang="en-IE" dirty="0" err="1" smtClean="0"/>
              <a:t>Centrálna</a:t>
            </a:r>
            <a:r>
              <a:rPr lang="en-IE" dirty="0" smtClean="0"/>
              <a:t> </a:t>
            </a:r>
            <a:r>
              <a:rPr lang="en-IE" dirty="0" err="1" smtClean="0"/>
              <a:t>banka</a:t>
            </a:r>
            <a:r>
              <a:rPr lang="en-IE" dirty="0" smtClean="0"/>
              <a:t> </a:t>
            </a:r>
            <a:r>
              <a:rPr lang="en-IE" dirty="0" err="1" smtClean="0"/>
              <a:t>Slovenska</a:t>
            </a:r>
            <a:r>
              <a:rPr lang="en-IE" dirty="0" smtClean="0"/>
              <a:t> a </a:t>
            </a:r>
            <a:r>
              <a:rPr lang="en-IE" dirty="0" err="1" smtClean="0"/>
              <a:t>obchodné</a:t>
            </a:r>
            <a:r>
              <a:rPr lang="en-IE" dirty="0" smtClean="0"/>
              <a:t> </a:t>
            </a:r>
            <a:r>
              <a:rPr lang="en-IE" dirty="0" err="1" smtClean="0"/>
              <a:t>banky</a:t>
            </a:r>
            <a:endParaRPr lang="en-IE" dirty="0" smtClean="0"/>
          </a:p>
          <a:p>
            <a:r>
              <a:rPr lang="en-IE" b="1" dirty="0" err="1" smtClean="0">
                <a:latin typeface="Arial" pitchFamily="34" charset="0"/>
                <a:cs typeface="Arial" pitchFamily="34" charset="0"/>
              </a:rPr>
              <a:t>Aké</a:t>
            </a:r>
            <a:r>
              <a:rPr lang="en-IE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E" b="1" dirty="0" err="1" smtClean="0">
                <a:latin typeface="Arial" pitchFamily="34" charset="0"/>
                <a:cs typeface="Arial" pitchFamily="34" charset="0"/>
              </a:rPr>
              <a:t>obchodné</a:t>
            </a:r>
            <a:r>
              <a:rPr lang="en-IE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E" b="1" dirty="0" err="1" smtClean="0">
                <a:latin typeface="Arial" pitchFamily="34" charset="0"/>
                <a:cs typeface="Arial" pitchFamily="34" charset="0"/>
              </a:rPr>
              <a:t>banky</a:t>
            </a:r>
            <a:r>
              <a:rPr lang="en-IE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E" b="1" dirty="0" err="1" smtClean="0">
                <a:latin typeface="Arial" pitchFamily="34" charset="0"/>
                <a:cs typeface="Arial" pitchFamily="34" charset="0"/>
              </a:rPr>
              <a:t>poznáš</a:t>
            </a:r>
            <a:r>
              <a:rPr lang="en-IE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en-IE" sz="2800" dirty="0" err="1" smtClean="0">
                <a:latin typeface="Arial" pitchFamily="34" charset="0"/>
                <a:cs typeface="Arial" pitchFamily="34" charset="0"/>
              </a:rPr>
              <a:t>Unicredit</a:t>
            </a:r>
            <a:r>
              <a:rPr lang="en-IE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IE" sz="2800" dirty="0" err="1" smtClean="0">
                <a:latin typeface="Arial" pitchFamily="34" charset="0"/>
                <a:cs typeface="Arial" pitchFamily="34" charset="0"/>
              </a:rPr>
              <a:t>Tatrabanka</a:t>
            </a:r>
            <a:r>
              <a:rPr lang="en-IE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IE" sz="2800" dirty="0" err="1" smtClean="0">
                <a:latin typeface="Arial" pitchFamily="34" charset="0"/>
                <a:cs typeface="Arial" pitchFamily="34" charset="0"/>
              </a:rPr>
              <a:t>Slovenská</a:t>
            </a:r>
            <a:r>
              <a:rPr lang="en-IE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E" sz="2800" dirty="0" err="1" smtClean="0">
                <a:latin typeface="Arial" pitchFamily="34" charset="0"/>
                <a:cs typeface="Arial" pitchFamily="34" charset="0"/>
              </a:rPr>
              <a:t>sporiteľňa</a:t>
            </a:r>
            <a:r>
              <a:rPr lang="en-IE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IE" sz="2800" dirty="0" err="1" smtClean="0">
                <a:latin typeface="Arial" pitchFamily="34" charset="0"/>
                <a:cs typeface="Arial" pitchFamily="34" charset="0"/>
              </a:rPr>
              <a:t>VÚB,Prima</a:t>
            </a:r>
            <a:r>
              <a:rPr lang="en-IE" sz="2800" dirty="0" smtClean="0">
                <a:latin typeface="Arial" pitchFamily="34" charset="0"/>
                <a:cs typeface="Arial" pitchFamily="34" charset="0"/>
              </a:rPr>
              <a:t> ,365,...</a:t>
            </a:r>
          </a:p>
          <a:p>
            <a:r>
              <a:rPr lang="en-IE" b="1" dirty="0" err="1" smtClean="0"/>
              <a:t>Aká</a:t>
            </a:r>
            <a:r>
              <a:rPr lang="en-IE" b="1" dirty="0" smtClean="0"/>
              <a:t> je </a:t>
            </a:r>
            <a:r>
              <a:rPr lang="en-IE" b="1" dirty="0" err="1" smtClean="0"/>
              <a:t>úloha</a:t>
            </a:r>
            <a:r>
              <a:rPr lang="en-IE" b="1" dirty="0" smtClean="0"/>
              <a:t> </a:t>
            </a:r>
            <a:r>
              <a:rPr lang="en-IE" b="1" dirty="0" err="1" smtClean="0"/>
              <a:t>obchodných</a:t>
            </a:r>
            <a:r>
              <a:rPr lang="en-IE" b="1" dirty="0" smtClean="0"/>
              <a:t> </a:t>
            </a:r>
            <a:r>
              <a:rPr lang="en-IE" b="1" dirty="0" err="1" smtClean="0"/>
              <a:t>bánk</a:t>
            </a:r>
            <a:r>
              <a:rPr lang="en-IE" b="1" dirty="0" smtClean="0"/>
              <a:t>?</a:t>
            </a:r>
          </a:p>
          <a:p>
            <a:pPr>
              <a:buNone/>
            </a:pPr>
            <a:r>
              <a:rPr lang="en-IE" dirty="0" smtClean="0"/>
              <a:t>P</a:t>
            </a:r>
            <a:r>
              <a:rPr lang="sk-SK" dirty="0" smtClean="0"/>
              <a:t>rijímajú vklady </a:t>
            </a:r>
            <a:r>
              <a:rPr lang="en-IE" dirty="0"/>
              <a:t>,</a:t>
            </a:r>
            <a:r>
              <a:rPr lang="sk-SK" dirty="0" smtClean="0"/>
              <a:t>poskytujú úvery</a:t>
            </a:r>
            <a:r>
              <a:rPr lang="en-IE" dirty="0" smtClean="0"/>
              <a:t>, </a:t>
            </a:r>
            <a:r>
              <a:rPr lang="sk-SK" dirty="0" smtClean="0"/>
              <a:t>realizujú sprostredkovateľské</a:t>
            </a:r>
            <a:endParaRPr lang="en-IE" dirty="0" smtClean="0"/>
          </a:p>
          <a:p>
            <a:pPr>
              <a:buNone/>
            </a:pPr>
            <a:r>
              <a:rPr lang="en-IE" dirty="0"/>
              <a:t>o</a:t>
            </a:r>
            <a:r>
              <a:rPr lang="sk-SK" dirty="0" smtClean="0"/>
              <a:t>perácie</a:t>
            </a:r>
            <a:r>
              <a:rPr lang="en-IE" dirty="0" smtClean="0"/>
              <a:t>(</a:t>
            </a:r>
            <a:r>
              <a:rPr lang="en-IE" dirty="0" err="1" smtClean="0"/>
              <a:t>vedú</a:t>
            </a:r>
            <a:r>
              <a:rPr lang="en-IE" dirty="0" smtClean="0"/>
              <a:t> </a:t>
            </a:r>
            <a:r>
              <a:rPr lang="en-IE" dirty="0" err="1"/>
              <a:t>ú</a:t>
            </a:r>
            <a:r>
              <a:rPr lang="en-IE" dirty="0" err="1" smtClean="0"/>
              <a:t>čty</a:t>
            </a:r>
            <a:r>
              <a:rPr lang="en-IE" dirty="0" smtClean="0"/>
              <a:t> </a:t>
            </a:r>
            <a:r>
              <a:rPr lang="en-IE" dirty="0" err="1" smtClean="0"/>
              <a:t>klientom,vydávajú</a:t>
            </a:r>
            <a:r>
              <a:rPr lang="en-IE" dirty="0" smtClean="0"/>
              <a:t> </a:t>
            </a:r>
            <a:r>
              <a:rPr lang="en-IE" dirty="0" err="1" smtClean="0"/>
              <a:t>karty</a:t>
            </a:r>
            <a:r>
              <a:rPr lang="en-IE" dirty="0" smtClean="0"/>
              <a:t>,,..)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0" y="1450975"/>
            <a:ext cx="10363200" cy="1470025"/>
          </a:xfrm>
        </p:spPr>
        <p:txBody>
          <a:bodyPr>
            <a:normAutofit/>
          </a:bodyPr>
          <a:lstStyle/>
          <a:p>
            <a:r>
              <a:rPr lang="sk-SK" sz="5400" dirty="0" smtClean="0">
                <a:solidFill>
                  <a:srgbClr val="FFFF00"/>
                </a:solidFill>
              </a:rPr>
              <a:t>1. Založenie študentského účtu </a:t>
            </a:r>
            <a:endParaRPr lang="en-IE" sz="5400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623" y="3428782"/>
            <a:ext cx="2246812" cy="2554007"/>
          </a:xfrm>
          <a:prstGeom prst="rect">
            <a:avLst/>
          </a:prstGeom>
        </p:spPr>
      </p:pic>
      <p:pic>
        <p:nvPicPr>
          <p:cNvPr id="7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931" y="3095898"/>
            <a:ext cx="4598916" cy="3060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796925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rgbClr val="FFFF00"/>
                </a:solidFill>
              </a:rPr>
              <a:t/>
            </a:r>
            <a:br>
              <a:rPr lang="en-IE" dirty="0" smtClean="0">
                <a:solidFill>
                  <a:srgbClr val="FFFF00"/>
                </a:solidFill>
              </a:rPr>
            </a:b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0" y="639763"/>
            <a:ext cx="10774363" cy="5537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E" dirty="0" err="1" smtClean="0">
                <a:solidFill>
                  <a:srgbClr val="FFFF00"/>
                </a:solidFill>
              </a:rPr>
              <a:t>Podmienky</a:t>
            </a:r>
            <a:r>
              <a:rPr lang="en-IE" dirty="0" smtClean="0">
                <a:solidFill>
                  <a:srgbClr val="FFFF00"/>
                </a:solidFill>
              </a:rPr>
              <a:t> </a:t>
            </a:r>
            <a:r>
              <a:rPr lang="en-IE" dirty="0" err="1" smtClean="0">
                <a:solidFill>
                  <a:srgbClr val="FFFF00"/>
                </a:solidFill>
              </a:rPr>
              <a:t>založenia</a:t>
            </a:r>
            <a:r>
              <a:rPr lang="en-IE" dirty="0" smtClean="0">
                <a:solidFill>
                  <a:srgbClr val="FFFF00"/>
                </a:solidFill>
              </a:rPr>
              <a:t>:</a:t>
            </a:r>
          </a:p>
          <a:p>
            <a:r>
              <a:rPr lang="sk-SK" dirty="0" smtClean="0"/>
              <a:t>15 roko</a:t>
            </a:r>
            <a:r>
              <a:rPr lang="en-IE" dirty="0" smtClean="0"/>
              <a:t>v</a:t>
            </a:r>
            <a:r>
              <a:rPr lang="sk-SK" dirty="0" smtClean="0"/>
              <a:t> </a:t>
            </a:r>
            <a:endParaRPr lang="en-IE" dirty="0" smtClean="0"/>
          </a:p>
          <a:p>
            <a:r>
              <a:rPr lang="sk-SK" dirty="0" smtClean="0"/>
              <a:t>prítomnosť zákonného zástupcu</a:t>
            </a:r>
            <a:r>
              <a:rPr lang="en-IE" dirty="0" smtClean="0"/>
              <a:t>(z</a:t>
            </a:r>
            <a:r>
              <a:rPr lang="sk-SK" dirty="0" smtClean="0"/>
              <a:t>ákonný zástupca podpíše zmluvu </a:t>
            </a:r>
            <a:r>
              <a:rPr lang="en-IE" dirty="0" smtClean="0"/>
              <a:t>o </a:t>
            </a:r>
            <a:r>
              <a:rPr lang="en-IE" dirty="0" err="1" smtClean="0"/>
              <a:t>otvorení</a:t>
            </a:r>
            <a:r>
              <a:rPr lang="en-IE" dirty="0" smtClean="0"/>
              <a:t> </a:t>
            </a:r>
            <a:r>
              <a:rPr lang="en-IE" dirty="0" err="1" smtClean="0"/>
              <a:t>účtu</a:t>
            </a:r>
            <a:r>
              <a:rPr lang="en-IE" dirty="0" smtClean="0"/>
              <a:t> </a:t>
            </a:r>
            <a:r>
              <a:rPr lang="sk-SK" dirty="0" smtClean="0"/>
              <a:t>na meno dieťaťa</a:t>
            </a:r>
          </a:p>
          <a:p>
            <a:r>
              <a:rPr lang="en-IE" dirty="0"/>
              <a:t>v</a:t>
            </a:r>
            <a:r>
              <a:rPr lang="sk-SK" dirty="0" smtClean="0"/>
              <a:t>klad požadovanej sumy</a:t>
            </a:r>
            <a:r>
              <a:rPr lang="en-IE" dirty="0" smtClean="0"/>
              <a:t>(</a:t>
            </a:r>
            <a:r>
              <a:rPr lang="en-IE" dirty="0" err="1" smtClean="0"/>
              <a:t>závisí</a:t>
            </a:r>
            <a:r>
              <a:rPr lang="en-IE" dirty="0" smtClean="0"/>
              <a:t> </a:t>
            </a:r>
            <a:r>
              <a:rPr lang="en-IE" dirty="0" err="1" smtClean="0"/>
              <a:t>od</a:t>
            </a:r>
            <a:r>
              <a:rPr lang="en-IE" dirty="0" smtClean="0"/>
              <a:t> </a:t>
            </a:r>
            <a:r>
              <a:rPr lang="en-IE" dirty="0" err="1" smtClean="0"/>
              <a:t>banky</a:t>
            </a:r>
            <a:r>
              <a:rPr lang="en-IE" dirty="0" smtClean="0"/>
              <a:t>)</a:t>
            </a:r>
            <a:endParaRPr lang="sk-SK" dirty="0" smtClean="0"/>
          </a:p>
          <a:p>
            <a:r>
              <a:rPr lang="en-IE" dirty="0"/>
              <a:t>o</a:t>
            </a:r>
            <a:r>
              <a:rPr lang="sk-SK" dirty="0" smtClean="0"/>
              <a:t>bčiansky preukaz, rodný list, potvrdenie o štúdiu</a:t>
            </a:r>
            <a:endParaRPr lang="en-IE" dirty="0" smtClean="0"/>
          </a:p>
          <a:p>
            <a:pPr>
              <a:buNone/>
            </a:pPr>
            <a:r>
              <a:rPr lang="en-IE" dirty="0" err="1" smtClean="0">
                <a:solidFill>
                  <a:srgbClr val="FFFF00"/>
                </a:solidFill>
              </a:rPr>
              <a:t>Výhody</a:t>
            </a:r>
            <a:r>
              <a:rPr lang="en-IE" dirty="0" smtClean="0">
                <a:solidFill>
                  <a:srgbClr val="FFFF00"/>
                </a:solidFill>
              </a:rPr>
              <a:t>:</a:t>
            </a:r>
            <a:endParaRPr lang="sk-SK" dirty="0" smtClean="0">
              <a:solidFill>
                <a:srgbClr val="FFFF00"/>
              </a:solidFill>
            </a:endParaRPr>
          </a:p>
          <a:p>
            <a:r>
              <a:rPr lang="sk-SK" dirty="0" smtClean="0"/>
              <a:t>Väčšinou žiadne poplatky</a:t>
            </a:r>
            <a:r>
              <a:rPr lang="en-IE" dirty="0"/>
              <a:t> </a:t>
            </a:r>
            <a:r>
              <a:rPr lang="en-IE" dirty="0" err="1" smtClean="0"/>
              <a:t>za</a:t>
            </a:r>
            <a:r>
              <a:rPr lang="en-IE" dirty="0" smtClean="0"/>
              <a:t> </a:t>
            </a:r>
            <a:r>
              <a:rPr lang="en-IE" dirty="0" err="1" smtClean="0"/>
              <a:t>vedenie</a:t>
            </a:r>
            <a:r>
              <a:rPr lang="en-IE" dirty="0" smtClean="0"/>
              <a:t> </a:t>
            </a:r>
            <a:r>
              <a:rPr lang="en-IE" dirty="0" err="1" smtClean="0"/>
              <a:t>účtu</a:t>
            </a:r>
            <a:r>
              <a:rPr lang="en-IE" dirty="0" smtClean="0"/>
              <a:t>, </a:t>
            </a:r>
            <a:r>
              <a:rPr lang="en-IE" dirty="0" err="1" smtClean="0"/>
              <a:t>vklady</a:t>
            </a:r>
            <a:r>
              <a:rPr lang="en-IE" dirty="0" smtClean="0"/>
              <a:t>, </a:t>
            </a:r>
            <a:r>
              <a:rPr lang="en-IE" dirty="0" err="1" smtClean="0"/>
              <a:t>výbery</a:t>
            </a:r>
            <a:r>
              <a:rPr lang="en-IE" dirty="0" smtClean="0"/>
              <a:t>,...</a:t>
            </a:r>
            <a:endParaRPr lang="sk-SK" dirty="0" smtClean="0"/>
          </a:p>
          <a:p>
            <a:r>
              <a:rPr lang="sk-SK" dirty="0" smtClean="0"/>
              <a:t>Platobná karta k účtu </a:t>
            </a:r>
            <a:endParaRPr lang="en-IE" dirty="0" smtClean="0"/>
          </a:p>
          <a:p>
            <a:r>
              <a:rPr lang="en-IE" dirty="0" err="1" smtClean="0"/>
              <a:t>Možnosť</a:t>
            </a:r>
            <a:r>
              <a:rPr lang="en-IE" dirty="0" smtClean="0"/>
              <a:t>  </a:t>
            </a:r>
            <a:r>
              <a:rPr lang="en-IE" dirty="0" err="1" smtClean="0"/>
              <a:t>vkladov</a:t>
            </a:r>
            <a:r>
              <a:rPr lang="en-IE" dirty="0" smtClean="0"/>
              <a:t> a </a:t>
            </a:r>
            <a:r>
              <a:rPr lang="en-IE" dirty="0" err="1" smtClean="0"/>
              <a:t>sporenia</a:t>
            </a:r>
            <a:r>
              <a:rPr lang="en-IE" dirty="0" smtClean="0"/>
              <a:t>-p</a:t>
            </a:r>
            <a:r>
              <a:rPr lang="sk-SK" dirty="0" smtClean="0"/>
              <a:t>eniaze za brigádu, vreckové...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40500733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>
            <a:normAutofit/>
          </a:bodyPr>
          <a:lstStyle/>
          <a:p>
            <a:r>
              <a:rPr lang="sk-SK" sz="5400" dirty="0" smtClean="0">
                <a:solidFill>
                  <a:srgbClr val="FFFF00"/>
                </a:solidFill>
              </a:rPr>
              <a:t>2. Platobná karta</a:t>
            </a:r>
            <a:endParaRPr lang="en-IE" sz="5400" dirty="0">
              <a:solidFill>
                <a:srgbClr val="FFFF00"/>
              </a:solidFill>
            </a:endParaRPr>
          </a:p>
        </p:txBody>
      </p:sp>
      <p:pic>
        <p:nvPicPr>
          <p:cNvPr id="4" name="Obrázok 10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95" y="1366906"/>
            <a:ext cx="4624388" cy="277495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845" y="1524000"/>
            <a:ext cx="4461515" cy="2485926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248" y="4232277"/>
            <a:ext cx="4352960" cy="2314297"/>
          </a:xfrm>
          <a:prstGeom prst="rect">
            <a:avLst/>
          </a:prstGeom>
        </p:spPr>
      </p:pic>
      <p:pic>
        <p:nvPicPr>
          <p:cNvPr id="7" name="Obrázok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463" y="4314339"/>
            <a:ext cx="3776485" cy="22948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0" y="744538"/>
            <a:ext cx="10972800" cy="5499100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Farebná plastová kart</a:t>
            </a:r>
            <a:r>
              <a:rPr lang="en-IE" dirty="0" smtClean="0"/>
              <a:t>a</a:t>
            </a:r>
          </a:p>
          <a:p>
            <a:pPr>
              <a:buNone/>
            </a:pPr>
            <a:r>
              <a:rPr lang="en-IE" dirty="0" err="1" smtClean="0">
                <a:solidFill>
                  <a:srgbClr val="FFFF00"/>
                </a:solidFill>
              </a:rPr>
              <a:t>Umožuje</a:t>
            </a:r>
            <a:r>
              <a:rPr lang="en-IE" dirty="0" smtClean="0">
                <a:solidFill>
                  <a:srgbClr val="FFFF00"/>
                </a:solidFill>
              </a:rPr>
              <a:t>:</a:t>
            </a:r>
            <a:endParaRPr lang="sk-SK" dirty="0" smtClean="0">
              <a:solidFill>
                <a:srgbClr val="FFFF00"/>
              </a:solidFill>
            </a:endParaRPr>
          </a:p>
          <a:p>
            <a:r>
              <a:rPr lang="sk-SK" dirty="0" smtClean="0"/>
              <a:t>Výber peňazí z bankomatov</a:t>
            </a:r>
            <a:endParaRPr lang="sk-SK" dirty="0"/>
          </a:p>
          <a:p>
            <a:r>
              <a:rPr lang="sk-SK" dirty="0" smtClean="0"/>
              <a:t> platby </a:t>
            </a:r>
          </a:p>
          <a:p>
            <a:pPr marL="0" indent="0">
              <a:buNone/>
            </a:pPr>
            <a:r>
              <a:rPr lang="sk-SK" dirty="0" smtClean="0"/>
              <a:t>→ použitie PIN kódu</a:t>
            </a:r>
          </a:p>
          <a:p>
            <a:pPr marL="0" indent="0">
              <a:buNone/>
            </a:pPr>
            <a:r>
              <a:rPr lang="sk-SK" dirty="0" smtClean="0"/>
              <a:t>→bezkontaktne – len do určitej sumy, obmedzené použitie</a:t>
            </a:r>
            <a:endParaRPr lang="en-IE" dirty="0" smtClean="0"/>
          </a:p>
          <a:p>
            <a:pPr marL="0" indent="0">
              <a:buNone/>
            </a:pPr>
            <a:r>
              <a:rPr lang="en-IE" dirty="0" err="1" smtClean="0">
                <a:solidFill>
                  <a:srgbClr val="FFFF00"/>
                </a:solidFill>
              </a:rPr>
              <a:t>Typy</a:t>
            </a:r>
            <a:r>
              <a:rPr lang="en-IE" dirty="0" smtClean="0">
                <a:solidFill>
                  <a:srgbClr val="FFFF00"/>
                </a:solidFill>
              </a:rPr>
              <a:t> </a:t>
            </a:r>
            <a:r>
              <a:rPr lang="en-IE" dirty="0" err="1" smtClean="0">
                <a:solidFill>
                  <a:srgbClr val="FFFF00"/>
                </a:solidFill>
              </a:rPr>
              <a:t>platobných</a:t>
            </a:r>
            <a:r>
              <a:rPr lang="en-IE" dirty="0" smtClean="0">
                <a:solidFill>
                  <a:srgbClr val="FFFF00"/>
                </a:solidFill>
              </a:rPr>
              <a:t> </a:t>
            </a:r>
            <a:r>
              <a:rPr lang="en-IE" dirty="0" err="1" smtClean="0">
                <a:solidFill>
                  <a:srgbClr val="FFFF00"/>
                </a:solidFill>
              </a:rPr>
              <a:t>kariet</a:t>
            </a:r>
            <a:endParaRPr lang="sk-SK" dirty="0" smtClean="0">
              <a:solidFill>
                <a:srgbClr val="FFFF00"/>
              </a:solidFill>
            </a:endParaRPr>
          </a:p>
          <a:p>
            <a:pPr marL="514350" indent="-514350">
              <a:buAutoNum type="alphaLcParenR"/>
            </a:pPr>
            <a:r>
              <a:rPr lang="sk-SK" u="sng" dirty="0" smtClean="0">
                <a:solidFill>
                  <a:srgbClr val="FFFF00"/>
                </a:solidFill>
              </a:rPr>
              <a:t>Debetná platobná karta </a:t>
            </a:r>
            <a:r>
              <a:rPr lang="sk-SK" dirty="0" smtClean="0"/>
              <a:t>– súčasť každého účtu</a:t>
            </a:r>
          </a:p>
          <a:p>
            <a:pPr marL="0" indent="0">
              <a:buNone/>
            </a:pPr>
            <a:r>
              <a:rPr lang="sk-SK" dirty="0" smtClean="0"/>
              <a:t>- Peniaze vyberáme, len keď ich máme na účte</a:t>
            </a:r>
          </a:p>
          <a:p>
            <a:pPr marL="0" indent="0">
              <a:buNone/>
            </a:pPr>
            <a:r>
              <a:rPr lang="sk-SK" dirty="0" smtClean="0"/>
              <a:t>b) </a:t>
            </a:r>
            <a:r>
              <a:rPr lang="sk-SK" u="sng" dirty="0" smtClean="0">
                <a:solidFill>
                  <a:srgbClr val="FFFF00"/>
                </a:solidFill>
              </a:rPr>
              <a:t>Kreditná platobná karta </a:t>
            </a:r>
            <a:r>
              <a:rPr lang="sk-SK" dirty="0" smtClean="0"/>
              <a:t>– úver – kredit do určitej sumy</a:t>
            </a:r>
          </a:p>
          <a:p>
            <a:r>
              <a:rPr lang="sk-SK" dirty="0" smtClean="0"/>
              <a:t>Požičaná suma sa musí vrátiť do určitého termínu, inak platíme vysoké úroky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6237984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66651" y="1294424"/>
            <a:ext cx="10363200" cy="1470025"/>
          </a:xfrm>
        </p:spPr>
        <p:txBody>
          <a:bodyPr>
            <a:normAutofit/>
          </a:bodyPr>
          <a:lstStyle/>
          <a:p>
            <a:r>
              <a:rPr lang="sk-SK" sz="5400" dirty="0" smtClean="0">
                <a:solidFill>
                  <a:srgbClr val="FFFF00"/>
                </a:solidFill>
              </a:rPr>
              <a:t>3. Elektronické bankovníctvo </a:t>
            </a:r>
            <a:endParaRPr lang="en-IE" sz="5400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76548" y="2279469"/>
            <a:ext cx="8534400" cy="1025434"/>
          </a:xfrm>
        </p:spPr>
        <p:txBody>
          <a:bodyPr>
            <a:normAutofit fontScale="92500" lnSpcReduction="10000"/>
          </a:bodyPr>
          <a:lstStyle/>
          <a:p>
            <a:endParaRPr lang="en-IE" dirty="0" smtClean="0">
              <a:solidFill>
                <a:srgbClr val="FFFF00"/>
              </a:solidFill>
            </a:endParaRPr>
          </a:p>
          <a:p>
            <a:r>
              <a:rPr lang="en-IE" dirty="0" smtClean="0">
                <a:solidFill>
                  <a:srgbClr val="FFFF00"/>
                </a:solidFill>
              </a:rPr>
              <a:t>INTERNETBANKING</a:t>
            </a:r>
            <a:endParaRPr lang="en-IE" dirty="0">
              <a:solidFill>
                <a:srgbClr val="FFFF00"/>
              </a:solidFill>
            </a:endParaRPr>
          </a:p>
        </p:txBody>
      </p:sp>
      <p:pic>
        <p:nvPicPr>
          <p:cNvPr id="6" name="Obrázo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31" y="3914315"/>
            <a:ext cx="4145894" cy="2464741"/>
          </a:xfrm>
          <a:prstGeom prst="rect">
            <a:avLst/>
          </a:prstGeom>
        </p:spPr>
      </p:pic>
      <p:pic>
        <p:nvPicPr>
          <p:cNvPr id="7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648" y="3947441"/>
            <a:ext cx="3625403" cy="2412540"/>
          </a:xfrm>
          <a:prstGeom prst="rect">
            <a:avLst/>
          </a:prstGeom>
        </p:spPr>
      </p:pic>
      <p:pic>
        <p:nvPicPr>
          <p:cNvPr id="8" name="Obrázo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62" y="4246563"/>
            <a:ext cx="2996441" cy="193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0" y="1189038"/>
            <a:ext cx="10972800" cy="4937125"/>
          </a:xfrm>
        </p:spPr>
        <p:txBody>
          <a:bodyPr/>
          <a:lstStyle/>
          <a:p>
            <a:pPr>
              <a:buNone/>
            </a:pPr>
            <a:r>
              <a:rPr lang="en-IE" dirty="0" err="1" smtClean="0">
                <a:solidFill>
                  <a:srgbClr val="FFFF00"/>
                </a:solidFill>
              </a:rPr>
              <a:t>Umožňuje</a:t>
            </a:r>
            <a:r>
              <a:rPr lang="en-IE" dirty="0" smtClean="0">
                <a:solidFill>
                  <a:srgbClr val="FFFF00"/>
                </a:solidFill>
              </a:rPr>
              <a:t>:</a:t>
            </a:r>
          </a:p>
          <a:p>
            <a:r>
              <a:rPr lang="en-IE" dirty="0" err="1" smtClean="0"/>
              <a:t>Bežné</a:t>
            </a:r>
            <a:r>
              <a:rPr lang="en-IE" dirty="0" smtClean="0"/>
              <a:t> </a:t>
            </a:r>
            <a:r>
              <a:rPr lang="en-IE" dirty="0" err="1" smtClean="0"/>
              <a:t>bankové</a:t>
            </a:r>
            <a:r>
              <a:rPr lang="en-IE" dirty="0" smtClean="0"/>
              <a:t> </a:t>
            </a:r>
            <a:r>
              <a:rPr lang="en-IE" dirty="0" err="1" smtClean="0"/>
              <a:t>operácie</a:t>
            </a:r>
            <a:r>
              <a:rPr lang="en-IE" dirty="0" smtClean="0"/>
              <a:t> </a:t>
            </a:r>
            <a:r>
              <a:rPr lang="en-IE" dirty="0" err="1" smtClean="0"/>
              <a:t>ralizovať</a:t>
            </a:r>
            <a:r>
              <a:rPr lang="en-IE" dirty="0" smtClean="0"/>
              <a:t> </a:t>
            </a:r>
            <a:r>
              <a:rPr lang="en-IE" dirty="0" err="1" smtClean="0"/>
              <a:t>cez</a:t>
            </a:r>
            <a:r>
              <a:rPr lang="en-IE" dirty="0" smtClean="0"/>
              <a:t> </a:t>
            </a:r>
            <a:r>
              <a:rPr lang="sk-SK" dirty="0" smtClean="0"/>
              <a:t> internet =</a:t>
            </a:r>
            <a:r>
              <a:rPr lang="en-IE" dirty="0"/>
              <a:t> </a:t>
            </a:r>
            <a:r>
              <a:rPr lang="sk-SK" sz="2800" dirty="0" smtClean="0">
                <a:solidFill>
                  <a:srgbClr val="FFFF00"/>
                </a:solidFill>
              </a:rPr>
              <a:t>internetbanking</a:t>
            </a:r>
          </a:p>
          <a:p>
            <a:r>
              <a:rPr lang="sk-SK" dirty="0" smtClean="0"/>
              <a:t>Cez mobilný telefón</a:t>
            </a:r>
            <a:r>
              <a:rPr lang="en-IE" dirty="0" smtClean="0"/>
              <a:t>( </a:t>
            </a:r>
            <a:r>
              <a:rPr lang="en-IE" dirty="0" err="1" smtClean="0"/>
              <a:t>mobilné</a:t>
            </a:r>
            <a:r>
              <a:rPr lang="en-IE" dirty="0" smtClean="0"/>
              <a:t> </a:t>
            </a:r>
            <a:r>
              <a:rPr lang="en-IE" dirty="0" err="1" smtClean="0"/>
              <a:t>aplikácie</a:t>
            </a:r>
            <a:r>
              <a:rPr lang="en-IE" dirty="0" smtClean="0"/>
              <a:t>),</a:t>
            </a:r>
            <a:r>
              <a:rPr lang="en-IE" dirty="0" err="1" smtClean="0"/>
              <a:t>cez</a:t>
            </a:r>
            <a:r>
              <a:rPr lang="en-IE" dirty="0" smtClean="0"/>
              <a:t> </a:t>
            </a:r>
            <a:r>
              <a:rPr lang="en-IE" dirty="0" err="1" smtClean="0"/>
              <a:t>webovú</a:t>
            </a:r>
            <a:r>
              <a:rPr lang="en-IE" dirty="0" smtClean="0"/>
              <a:t> </a:t>
            </a:r>
            <a:r>
              <a:rPr lang="en-IE" dirty="0" err="1" smtClean="0"/>
              <a:t>stránku</a:t>
            </a:r>
            <a:endParaRPr lang="en-IE" dirty="0" smtClean="0"/>
          </a:p>
          <a:p>
            <a:pPr>
              <a:buNone/>
            </a:pPr>
            <a:r>
              <a:rPr lang="en-IE" dirty="0" err="1" smtClean="0">
                <a:solidFill>
                  <a:srgbClr val="FFFF00"/>
                </a:solidFill>
              </a:rPr>
              <a:t>Čo</a:t>
            </a:r>
            <a:r>
              <a:rPr lang="en-IE" dirty="0" smtClean="0">
                <a:solidFill>
                  <a:srgbClr val="FFFF00"/>
                </a:solidFill>
              </a:rPr>
              <a:t> k </a:t>
            </a:r>
            <a:r>
              <a:rPr lang="en-IE" dirty="0" err="1" smtClean="0">
                <a:solidFill>
                  <a:srgbClr val="FFFF00"/>
                </a:solidFill>
              </a:rPr>
              <a:t>tomu</a:t>
            </a:r>
            <a:r>
              <a:rPr lang="en-IE" dirty="0" smtClean="0">
                <a:solidFill>
                  <a:srgbClr val="FFFF00"/>
                </a:solidFill>
              </a:rPr>
              <a:t> </a:t>
            </a:r>
            <a:r>
              <a:rPr lang="en-IE" dirty="0" err="1" smtClean="0">
                <a:solidFill>
                  <a:srgbClr val="FFFF00"/>
                </a:solidFill>
              </a:rPr>
              <a:t>potebujeme</a:t>
            </a:r>
            <a:r>
              <a:rPr lang="en-IE" dirty="0" smtClean="0">
                <a:solidFill>
                  <a:srgbClr val="FFFF00"/>
                </a:solidFill>
              </a:rPr>
              <a:t>:</a:t>
            </a:r>
            <a:endParaRPr lang="sk-SK" dirty="0" smtClean="0">
              <a:solidFill>
                <a:srgbClr val="FFFF00"/>
              </a:solidFill>
            </a:endParaRPr>
          </a:p>
          <a:p>
            <a:r>
              <a:rPr lang="sk-SK" dirty="0" smtClean="0"/>
              <a:t>Užívateľské meno, heslo, PIN kód</a:t>
            </a:r>
            <a:endParaRPr lang="en-IE" dirty="0" smtClean="0"/>
          </a:p>
          <a:p>
            <a:r>
              <a:rPr lang="en-IE" dirty="0" err="1" smtClean="0"/>
              <a:t>Bankové</a:t>
            </a:r>
            <a:r>
              <a:rPr lang="en-IE" dirty="0" smtClean="0"/>
              <a:t> </a:t>
            </a:r>
            <a:r>
              <a:rPr lang="en-IE" dirty="0" err="1" smtClean="0"/>
              <a:t>operácie:r</a:t>
            </a:r>
            <a:r>
              <a:rPr lang="sk-SK" dirty="0" smtClean="0"/>
              <a:t>ealizácia prevodov, platieb</a:t>
            </a:r>
            <a:endParaRPr lang="en-IE" dirty="0" smtClean="0"/>
          </a:p>
          <a:p>
            <a:endParaRPr lang="sk-SK" dirty="0" smtClean="0"/>
          </a:p>
          <a:p>
            <a:r>
              <a:rPr lang="sk-SK" dirty="0" smtClean="0">
                <a:solidFill>
                  <a:srgbClr val="FFFF00"/>
                </a:solidFill>
              </a:rPr>
              <a:t>Dôležitá bezpečnosť počítača</a:t>
            </a:r>
          </a:p>
          <a:p>
            <a:endParaRPr lang="sk-SK" dirty="0"/>
          </a:p>
        </p:txBody>
      </p:sp>
      <p:pic>
        <p:nvPicPr>
          <p:cNvPr id="18434" name="Picture 2" descr="Bezpečnosť firemných sietí - počítačové siete - Academy 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6222" y="5212079"/>
            <a:ext cx="2632200" cy="1240971"/>
          </a:xfrm>
          <a:prstGeom prst="rect">
            <a:avLst/>
          </a:prstGeom>
          <a:noFill/>
        </p:spPr>
      </p:pic>
      <p:pic>
        <p:nvPicPr>
          <p:cNvPr id="18436" name="Picture 4" descr="Počítačová bezpečnosť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7427" y="4605436"/>
            <a:ext cx="2898775" cy="1891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394666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0487" y="4415246"/>
            <a:ext cx="5438061" cy="1998855"/>
          </a:xfrm>
          <a:prstGeom prst="rect">
            <a:avLst/>
          </a:prstGeom>
        </p:spPr>
      </p:pic>
      <p:pic>
        <p:nvPicPr>
          <p:cNvPr id="37890" name="Picture 2" descr="Lacné spotrebné úvery sa poistením predražia | Banky.s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8853" y="627017"/>
            <a:ext cx="5715000" cy="3486151"/>
          </a:xfrm>
          <a:prstGeom prst="rect">
            <a:avLst/>
          </a:prstGeom>
          <a:noFill/>
        </p:spPr>
      </p:pic>
      <p:pic>
        <p:nvPicPr>
          <p:cNvPr id="10" name="Obrázo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349" y="4245433"/>
            <a:ext cx="4499721" cy="2333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443</Words>
  <Application>Microsoft Office PowerPoint</Application>
  <PresentationFormat>Custom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Produkty a služby bánk</vt:lpstr>
      <vt:lpstr>Zopakujme si</vt:lpstr>
      <vt:lpstr>1. Založenie študentského účtu </vt:lpstr>
      <vt:lpstr> </vt:lpstr>
      <vt:lpstr>2. Platobná karta</vt:lpstr>
      <vt:lpstr>Slide 6</vt:lpstr>
      <vt:lpstr>3. Elektronické bankovníctvo </vt:lpstr>
      <vt:lpstr>Slide 8</vt:lpstr>
      <vt:lpstr>Slide 9</vt:lpstr>
      <vt:lpstr>4.Úvery</vt:lpstr>
      <vt:lpstr>Poznámky+úloha</vt:lpstr>
      <vt:lpstr>Slide 12</vt:lpstr>
      <vt:lpstr> Ďakujem za pozornosť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Produkty  služby bánk</dc:title>
  <dc:creator>uzivatel</dc:creator>
  <cp:lastModifiedBy>svobodova.ivana</cp:lastModifiedBy>
  <cp:revision>33</cp:revision>
  <dcterms:created xsi:type="dcterms:W3CDTF">2015-01-28T09:51:43Z</dcterms:created>
  <dcterms:modified xsi:type="dcterms:W3CDTF">2021-04-17T11:13:41Z</dcterms:modified>
</cp:coreProperties>
</file>