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2" r:id="rId3"/>
    <p:sldId id="256" r:id="rId4"/>
    <p:sldId id="281" r:id="rId5"/>
    <p:sldId id="257" r:id="rId6"/>
    <p:sldId id="259" r:id="rId7"/>
    <p:sldId id="258" r:id="rId8"/>
    <p:sldId id="263" r:id="rId9"/>
    <p:sldId id="260" r:id="rId10"/>
    <p:sldId id="261" r:id="rId11"/>
    <p:sldId id="26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E661-B64F-428B-A14A-BC17662B7650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FFDD-6361-4F6B-AE22-5F73895C37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1FFDD-6361-4F6B-AE22-5F73895C374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05A0-90A5-4D2A-93D3-91A4D48D0341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2604-8B93-4257-83C3-A5241F4F1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mostudium.zskra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sk-SK" sz="1800" b="1" i="1" dirty="0" smtClean="0">
                <a:latin typeface="Times New Roman" pitchFamily="18" charset="0"/>
                <a:cs typeface="Times New Roman" pitchFamily="18" charset="0"/>
              </a:rPr>
              <a:t>	Milí žiaci 6.A a 6.B,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	vďaka predošlým témam už viete, že 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d 7. storočia, za vlády </a:t>
            </a:r>
            <a:r>
              <a:rPr lang="sk-SK" sz="18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Merovejovcov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, prechádzala stále väčšia moc z kráľa na „správcu paláca“ 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majordóma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, čím sa oslabovalo postavenie kráľa. Majordómovia titul dedili a postupne sa stali správcami krajiny. Jedným majordómom bol aj 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Pipin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Herstalský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. Jeho syn Karol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Martel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 od roku 732 vládol sám, bez kráľa. 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eho syn </a:t>
            </a:r>
            <a:r>
              <a:rPr lang="sk-SK" sz="1800" b="1" dirty="0" err="1" smtClean="0">
                <a:latin typeface="Times New Roman" pitchFamily="18" charset="0"/>
                <a:cs typeface="Times New Roman" pitchFamily="18" charset="0"/>
              </a:rPr>
              <a:t>Pipin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Krátky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 pokračoval v nastolenej politike a v roku 751 dosiahol zosadenie posledného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</a:rPr>
              <a:t>merovejského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kráľa. Založil tak dynastiu </a:t>
            </a:r>
            <a:r>
              <a:rPr lang="sk-SK" sz="1800" b="1" dirty="0" err="1" smtClean="0">
                <a:latin typeface="Times New Roman" pitchFamily="18" charset="0"/>
                <a:cs typeface="Times New Roman" pitchFamily="18" charset="0"/>
              </a:rPr>
              <a:t>Karolovcov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Korunovácia Karola Veľkého v Bazilike sv. Petra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s://upload.wikimedia.org/wikipedia/commons/c/c2/Karelbig_le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153275" cy="30861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604" name="Picture 4" descr="Petersdom von Engelsburg gese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30007"/>
            <a:ext cx="3096344" cy="232799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Gabriola" pitchFamily="82" charset="0"/>
              </a:rPr>
              <a:t>Trón Karola Veľkého v palácovej kaplnke v Aachene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Gabriola" pitchFamily="82" charset="0"/>
                <a:cs typeface="Times New Roman" pitchFamily="18" charset="0"/>
              </a:rPr>
              <a:t>n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a tomto tróne korunovali všetkých stredovekých nemeckých kráľov</a:t>
            </a:r>
            <a:endParaRPr lang="cs-CZ" sz="2400" dirty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24578" name="Picture 2" descr="Aachener Mün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5287472" cy="396044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sk-SK" b="1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podporoval umenie a školstvo </a:t>
            </a:r>
          </a:p>
          <a:p>
            <a:pPr algn="just">
              <a:lnSpc>
                <a:spcPct val="150000"/>
              </a:lnSpc>
            </a:pPr>
            <a:r>
              <a:rPr lang="sk-SK" sz="2400" b="1" u="sng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KAROLÍNSKA RENESANCIA:</a:t>
            </a:r>
          </a:p>
          <a:p>
            <a:pPr algn="just">
              <a:lnSpc>
                <a:spcPct val="150000"/>
              </a:lnSpc>
            </a:pP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o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bdobie rozkvetu kultúry za vlády </a:t>
            </a: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K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arola Veľkého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staral sa o zakladanie a rozkvet škôl pri kláštoroch a biskupstvách</a:t>
            </a:r>
          </a:p>
          <a:p>
            <a:pPr algn="just">
              <a:lnSpc>
                <a:spcPct val="150000"/>
              </a:lnSpc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v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znik nového písma-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karolínska minuskula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	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oblé, estetické, praktické= rýchlo sa šírilo </a:t>
            </a:r>
          </a:p>
          <a:p>
            <a:pPr algn="just">
              <a:lnSpc>
                <a:spcPct val="150000"/>
              </a:lnSpc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b="1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sk-SK" sz="2400" b="1" u="sng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7 slobodných umení </a:t>
            </a:r>
            <a:r>
              <a:rPr lang="sk-SK" sz="2400" b="1" u="sng" dirty="0" smtClean="0">
                <a:latin typeface="Gabriola" pitchFamily="82" charset="0"/>
                <a:cs typeface="Times New Roman" pitchFamily="18" charset="0"/>
              </a:rPr>
              <a:t>-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 názov pre súhrn predmetov, ktoré tvorili všeobecné vzdelanie stredovekého vzdelanca </a:t>
            </a:r>
          </a:p>
          <a:p>
            <a:pPr>
              <a:lnSpc>
                <a:spcPct val="170000"/>
              </a:lnSpc>
            </a:pPr>
            <a:r>
              <a:rPr lang="sk-SK" sz="2400" b="1" i="1" dirty="0" err="1" smtClean="0">
                <a:latin typeface="Gabriola" pitchFamily="82" charset="0"/>
                <a:cs typeface="Times New Roman" pitchFamily="18" charset="0"/>
              </a:rPr>
              <a:t>Trívium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 - gramatika, rétorika, logika (dialektika)</a:t>
            </a:r>
          </a:p>
          <a:p>
            <a:pPr>
              <a:lnSpc>
                <a:spcPct val="170000"/>
              </a:lnSpc>
            </a:pPr>
            <a:r>
              <a:rPr lang="sk-SK" sz="2400" b="1" i="1" dirty="0" err="1" smtClean="0">
                <a:latin typeface="Gabriola" pitchFamily="82" charset="0"/>
                <a:cs typeface="Times New Roman" pitchFamily="18" charset="0"/>
              </a:rPr>
              <a:t>Kvadrívium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 - aritmetika, geometria, astronómia, hudba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  <a:cs typeface="Times New Roman" pitchFamily="18" charset="0"/>
              </a:rPr>
              <a:t>7 slobodných umení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https://upload.wikimedia.org/wikipedia/commons/thumb/7/71/Septem-artes-liberales_Herrad-von-Landsberg_Hortus-deliciarum_1180.jpg/800px-Septem-artes-liberales_Herrad-von-Landsberg_Hortus-deliciarum_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82535"/>
            <a:ext cx="3724348" cy="488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4000" dirty="0" smtClean="0">
                <a:latin typeface="Gabriola" pitchFamily="82" charset="0"/>
              </a:rPr>
              <a:t>jeho sláva bola taká veľká, že naši slovanskí predkovia odvodili od jeho mena označenie panovníckej hodnosti – </a:t>
            </a:r>
            <a:r>
              <a:rPr lang="sk-SK" sz="4000" b="1" dirty="0" smtClean="0">
                <a:solidFill>
                  <a:srgbClr val="008000"/>
                </a:solidFill>
                <a:latin typeface="Gabriola" pitchFamily="82" charset="0"/>
              </a:rPr>
              <a:t>kráľ</a:t>
            </a:r>
            <a:endParaRPr lang="sk-SK" sz="4000" dirty="0">
              <a:latin typeface="Gabriola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dirty="0" smtClean="0"/>
              <a:t>	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Najznámejším bol </a:t>
            </a:r>
            <a:r>
              <a:rPr lang="sk-SK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Karol Veľký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, ktorému sa dnes budete venovať. </a:t>
            </a:r>
          </a:p>
          <a:p>
            <a:pPr>
              <a:lnSpc>
                <a:spcPct val="150000"/>
              </a:lnSpc>
              <a:buNone/>
            </a:pP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="1" u="sng" dirty="0" smtClean="0">
                <a:latin typeface="Times New Roman" pitchFamily="18" charset="0"/>
                <a:cs typeface="Times New Roman" pitchFamily="18" charset="0"/>
              </a:rPr>
              <a:t>ZADANIE:</a:t>
            </a:r>
          </a:p>
          <a:p>
            <a:pPr>
              <a:lnSpc>
                <a:spcPct val="150000"/>
              </a:lnSpc>
              <a:buNone/>
            </a:pP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800" u="sng" dirty="0" smtClean="0">
                <a:latin typeface="Times New Roman" pitchFamily="18" charset="0"/>
                <a:cs typeface="Times New Roman" pitchFamily="18" charset="0"/>
              </a:rPr>
              <a:t>. Prepíšte si prezentáciu do svojich zošitov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(každú stranu, ktorú si máte CELÚ opísať máte označenú slovom </a:t>
            </a:r>
            <a:r>
              <a:rPr lang="sk-SK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„Poznámky“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sz="1800" u="sng" dirty="0" smtClean="0">
                <a:latin typeface="Times New Roman" pitchFamily="18" charset="0"/>
                <a:cs typeface="Times New Roman" pitchFamily="18" charset="0"/>
              </a:rPr>
              <a:t>Vytlačte /prepíšte si pracovný list, správne ho doplňte.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KAŽDÝ PRACOVNÝ LIST SI ODLOŽTE!</a:t>
            </a:r>
            <a:endParaRPr lang="sk-SK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k-SK" sz="1800" u="sng" dirty="0" smtClean="0">
                <a:latin typeface="Times New Roman" pitchFamily="18" charset="0"/>
                <a:cs typeface="Times New Roman" pitchFamily="18" charset="0"/>
              </a:rPr>
              <a:t>Prepísané poznámky spolu s pracovným listom mi sfoťte a pošlite na e-mail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1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samostudium.zskrac@gmail.com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20.04.2020.</a:t>
            </a:r>
            <a:endParaRPr lang="sk-SK" sz="1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	S pozdravom</a:t>
            </a:r>
          </a:p>
          <a:p>
            <a:pPr>
              <a:lnSpc>
                <a:spcPct val="150000"/>
              </a:lnSpc>
              <a:buNone/>
            </a:pP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Mgr. Vladimíra Madejová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43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br>
              <a:rPr lang="sk-SK" b="1" dirty="0" smtClean="0">
                <a:latin typeface="Gabriola" pitchFamily="82" charset="0"/>
              </a:rPr>
            </a:br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Vypracovala: Mgr. Vladimíra Madejová</a:t>
            </a:r>
            <a:endParaRPr lang="cs-CZ" sz="1200" dirty="0">
              <a:latin typeface="Gabriola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Franská ríša | datakabinet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3714"/>
            <a:ext cx="9144000" cy="43542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ovéPole 6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Generácia </a:t>
            </a:r>
            <a:r>
              <a:rPr lang="sk-SK" b="1" dirty="0" err="1" smtClean="0">
                <a:latin typeface="Gabriola" pitchFamily="82" charset="0"/>
              </a:rPr>
              <a:t>Karolovcov</a:t>
            </a:r>
            <a:endParaRPr lang="cs-CZ" b="1" dirty="0">
              <a:latin typeface="Gabriola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8914" name="Picture 2" descr="https://upload.wikimedia.org/wikipedia/commons/thumb/4/46/Stammtafel_der_Karolinger.jpg/800px-Stammtafel_der_Karol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3629096" cy="539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781128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Gabriola" pitchFamily="82" charset="0"/>
                <a:cs typeface="Times New Roman" pitchFamily="18" charset="0"/>
              </a:rPr>
              <a:t>v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ládol: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768-814 </a:t>
            </a:r>
          </a:p>
          <a:p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prívlastok:</a:t>
            </a:r>
          </a:p>
          <a:p>
            <a:pPr>
              <a:buNone/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	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rex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pater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 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Europea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- „Kráľ a otec Európy“</a:t>
            </a:r>
          </a:p>
          <a:p>
            <a:pPr>
              <a:buNone/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	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Veľký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prívlastok udelil pápež za ochranu kresťanstva a jeho šírenie</a:t>
            </a:r>
          </a:p>
          <a:p>
            <a:pPr>
              <a:buNone/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	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meral takmer 2m a na tie časy bol nadmerne vysoký</a:t>
            </a:r>
          </a:p>
          <a:p>
            <a:r>
              <a:rPr lang="sk-SK" sz="2400" dirty="0">
                <a:latin typeface="Gabriola" pitchFamily="82" charset="0"/>
                <a:cs typeface="Times New Roman" pitchFamily="18" charset="0"/>
              </a:rPr>
              <a:t>j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eden z najznámejších panovníkov v dejinách stredoveku</a:t>
            </a:r>
          </a:p>
          <a:p>
            <a:r>
              <a:rPr lang="sk-SK" sz="2400" dirty="0">
                <a:latin typeface="Gabriola" pitchFamily="82" charset="0"/>
                <a:cs typeface="Times New Roman" pitchFamily="18" charset="0"/>
              </a:rPr>
              <a:t>p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okúsil sa obnoviť slávu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starovekej Rímskej ríše</a:t>
            </a: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458616" cy="485313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100" name="Picture 4" descr="Karol Veľký – Wikipé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967321" cy="468052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syn franského kráľa 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Pipina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 Krátkeho</a:t>
            </a:r>
          </a:p>
          <a:p>
            <a:endParaRPr lang="cs-CZ" dirty="0"/>
          </a:p>
        </p:txBody>
      </p:sp>
      <p:pic>
        <p:nvPicPr>
          <p:cNvPr id="27650" name="Picture 2" descr="majordóm a neskôr franský krá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3011488" cy="37342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6" name="Šipka doprava 5"/>
          <p:cNvSpPr/>
          <p:nvPr/>
        </p:nvSpPr>
        <p:spPr>
          <a:xfrm>
            <a:off x="4355976" y="3356992"/>
            <a:ext cx="1368152" cy="504056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008000"/>
                </a:solidFill>
              </a:ln>
            </a:endParaRPr>
          </a:p>
        </p:txBody>
      </p:sp>
      <p:pic>
        <p:nvPicPr>
          <p:cNvPr id="27652" name="Picture 4" descr="kulturysveta - zaručený zpravodaj - Obecně - Historie - Karel Velik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362200" cy="28575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8" name="TextovéPole 7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 uskutočnil veľa závažných 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reforiem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cca 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50 vojenských výprav</a:t>
            </a: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- zámienka 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šírenie kresťanstva </a:t>
            </a:r>
          </a:p>
          <a:p>
            <a:pPr algn="just">
              <a:lnSpc>
                <a:spcPct val="150000"/>
              </a:lnSpc>
            </a:pPr>
            <a:r>
              <a:rPr lang="sk-SK" sz="2000" dirty="0">
                <a:latin typeface="Gabriola" pitchFamily="82" charset="0"/>
                <a:cs typeface="Times New Roman" pitchFamily="18" charset="0"/>
              </a:rPr>
              <a:t>p</a:t>
            </a: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od svojou vládou 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spojil veľkú časť Európy</a:t>
            </a:r>
          </a:p>
          <a:p>
            <a:pPr algn="just">
              <a:lnSpc>
                <a:spcPct val="150000"/>
              </a:lnSpc>
            </a:pPr>
            <a:r>
              <a:rPr lang="sk-SK" sz="2000" dirty="0">
                <a:latin typeface="Gabriola" pitchFamily="82" charset="0"/>
                <a:cs typeface="Times New Roman" pitchFamily="18" charset="0"/>
              </a:rPr>
              <a:t>v</a:t>
            </a: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 čase svojej smrti </a:t>
            </a:r>
            <a:r>
              <a:rPr lang="sk-SK" sz="2000" b="1" dirty="0" smtClean="0">
                <a:latin typeface="Gabriola" pitchFamily="82" charset="0"/>
                <a:cs typeface="Times New Roman" pitchFamily="18" charset="0"/>
              </a:rPr>
              <a:t>ovládal územie 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Francúzska, Z </a:t>
            </a:r>
            <a:r>
              <a:rPr lang="sk-SK" sz="2000" b="1" dirty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N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emecka, väčšinu Talianska, Korziku, </a:t>
            </a:r>
            <a:r>
              <a:rPr lang="sk-SK" sz="20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Baleáry</a:t>
            </a:r>
            <a:r>
              <a:rPr lang="sk-SK" sz="20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 a SV Španielsko</a:t>
            </a:r>
            <a:r>
              <a:rPr lang="sk-SK" sz="2000" dirty="0" smtClean="0">
                <a:latin typeface="Gabriola" pitchFamily="82" charset="0"/>
                <a:cs typeface="Times New Roman" pitchFamily="18" charset="0"/>
              </a:rPr>
              <a:t> </a:t>
            </a:r>
          </a:p>
          <a:p>
            <a:endParaRPr lang="cs-CZ" dirty="0"/>
          </a:p>
        </p:txBody>
      </p:sp>
      <p:pic>
        <p:nvPicPr>
          <p:cNvPr id="28674" name="Picture 2" descr="Doba temného stredoveku | Magistra Histó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5268"/>
            <a:ext cx="3554760" cy="252980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ovéPole 5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veľké rozšírenie Franskej ríše si vynútilo </a:t>
            </a:r>
            <a:r>
              <a:rPr lang="sk-SK" sz="2400" b="1" u="sng" dirty="0" smtClean="0">
                <a:latin typeface="Gabriola" pitchFamily="82" charset="0"/>
                <a:cs typeface="Times New Roman" pitchFamily="18" charset="0"/>
              </a:rPr>
              <a:t>reformu jej správy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r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íšu rozdelil 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na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grófstva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s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pravovali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 ich 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grófovia</a:t>
            </a:r>
            <a:endParaRPr lang="sk-SK" sz="2400" b="1" dirty="0" smtClean="0">
              <a:solidFill>
                <a:srgbClr val="CC3300"/>
              </a:solidFill>
              <a:latin typeface="Gabriola" pitchFamily="8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p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ohraničné grófstva 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nazval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marky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i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ch hlavou boli </a:t>
            </a:r>
            <a:r>
              <a:rPr lang="sk-SK" sz="2400" b="1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markgrófovia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úlohou bolo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chrániť hranice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latin typeface="Gabriola" pitchFamily="82" charset="0"/>
                <a:cs typeface="Times New Roman" pitchFamily="18" charset="0"/>
              </a:rPr>
              <a:t>z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aviedol nové strieborné mince-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denáre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st 53+ Royalty PowerPoint Background on HipWallpaper | Awsom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Gabriola" pitchFamily="82" charset="0"/>
              </a:rPr>
              <a:t>Karol Veľký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b="1" u="sng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25. 12. 800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pápež Lev III. ho korunoval v Ríme za </a:t>
            </a:r>
            <a:r>
              <a:rPr lang="sk-SK" sz="2400" b="1" u="sng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1. cisára v Európe od zániku </a:t>
            </a:r>
            <a:r>
              <a:rPr lang="sk-SK" sz="2400" b="1" u="sng" dirty="0" err="1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Západorímskej</a:t>
            </a:r>
            <a:r>
              <a:rPr lang="sk-SK" sz="2400" b="1" u="sng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 ríše</a:t>
            </a:r>
          </a:p>
          <a:p>
            <a:pPr>
              <a:lnSpc>
                <a:spcPct val="150000"/>
              </a:lnSpc>
            </a:pPr>
            <a:r>
              <a:rPr lang="sk-SK" sz="2400" dirty="0">
                <a:latin typeface="Gabriola" pitchFamily="82" charset="0"/>
                <a:cs typeface="Times New Roman" pitchFamily="18" charset="0"/>
              </a:rPr>
              <a:t>k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orunovácia spôsobila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napätie medzi Franskou ríšou a Byzanciou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812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-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byzantský cisár 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mu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uznal cisársku hodnosť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odvety mal kresťanský svet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dvoch cisárov 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a </a:t>
            </a:r>
            <a:r>
              <a:rPr lang="sk-SK" sz="2400" b="1" dirty="0" smtClean="0">
                <a:latin typeface="Gabriola" pitchFamily="82" charset="0"/>
                <a:cs typeface="Times New Roman" pitchFamily="18" charset="0"/>
              </a:rPr>
              <a:t>dve nezávislé cisárstva: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východné </a:t>
            </a:r>
            <a:r>
              <a:rPr lang="sk-SK" sz="2400" dirty="0" smtClean="0">
                <a:latin typeface="Gabriola" pitchFamily="82" charset="0"/>
                <a:cs typeface="Times New Roman" pitchFamily="18" charset="0"/>
              </a:rPr>
              <a:t>a </a:t>
            </a:r>
            <a:r>
              <a:rPr lang="sk-SK" sz="2400" b="1" dirty="0" smtClean="0">
                <a:solidFill>
                  <a:srgbClr val="CC3300"/>
                </a:solidFill>
                <a:latin typeface="Gabriola" pitchFamily="82" charset="0"/>
                <a:cs typeface="Times New Roman" pitchFamily="18" charset="0"/>
              </a:rPr>
              <a:t>západné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2280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Poznámky</a:t>
            </a:r>
            <a:endParaRPr lang="cs-C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231</Words>
  <Application>Microsoft Office PowerPoint</Application>
  <PresentationFormat>Předvádění na obrazovce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Karol Veľký Vypracovala: Mgr. Vladimíra Madejová</vt:lpstr>
      <vt:lpstr>Generácia Karolovcov</vt:lpstr>
      <vt:lpstr>Karol Veľký</vt:lpstr>
      <vt:lpstr>Karol Veľký</vt:lpstr>
      <vt:lpstr>Karol Veľký</vt:lpstr>
      <vt:lpstr>Karol Veľký</vt:lpstr>
      <vt:lpstr>Karol Veľký</vt:lpstr>
      <vt:lpstr>Korunovácia Karola Veľkého v Bazilike sv. Petra</vt:lpstr>
      <vt:lpstr>Trón Karola Veľkého v palácovej kaplnke v Aachene</vt:lpstr>
      <vt:lpstr>Karol Veľký</vt:lpstr>
      <vt:lpstr>Karol Veľký</vt:lpstr>
      <vt:lpstr>7 slobodných umení</vt:lpstr>
      <vt:lpstr>Karol Veľký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User-PC</dc:creator>
  <cp:lastModifiedBy>User-PC</cp:lastModifiedBy>
  <cp:revision>2</cp:revision>
  <dcterms:created xsi:type="dcterms:W3CDTF">2020-04-19T12:07:00Z</dcterms:created>
  <dcterms:modified xsi:type="dcterms:W3CDTF">2020-04-19T19:35:06Z</dcterms:modified>
</cp:coreProperties>
</file>