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00"/>
    <a:srgbClr val="808000"/>
    <a:srgbClr val="FF9933"/>
    <a:srgbClr val="33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3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1858-01BB-4074-8810-0DEEFA320B1D}" type="datetimeFigureOut">
              <a:rPr lang="sk-SK" smtClean="0"/>
              <a:pPr/>
              <a:t>19.05.2020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4B4B-69B7-45C2-822C-7675559274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ovenské rieky - zaujímavosti o Slovenských riekach | Miluje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20B997-FA2F-46A3-9256-44CB81834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  <a:latin typeface="Forte" pitchFamily="66" charset="0"/>
              </a:rPr>
              <a:t>VODSTVO na mape Slovenska</a:t>
            </a:r>
          </a:p>
          <a:p>
            <a:endParaRPr lang="sk-SK" sz="3600" dirty="0" smtClean="0">
              <a:solidFill>
                <a:schemeClr val="tx1"/>
              </a:solidFill>
              <a:latin typeface="Forte" pitchFamily="66" charset="0"/>
            </a:endParaRPr>
          </a:p>
          <a:p>
            <a:r>
              <a:rPr lang="sk-SK" sz="2400" dirty="0" smtClean="0">
                <a:solidFill>
                  <a:schemeClr val="tx1"/>
                </a:solidFill>
                <a:latin typeface="Forte" pitchFamily="66" charset="0"/>
              </a:rPr>
              <a:t>3.A </a:t>
            </a:r>
            <a:endParaRPr lang="sk-SK" sz="2400" dirty="0">
              <a:solidFill>
                <a:schemeClr val="tx1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9427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k-SK" b="1" dirty="0" smtClean="0">
                <a:latin typeface="Malgun Gothic" pitchFamily="34" charset="-127"/>
                <a:ea typeface="Malgun Gothic" pitchFamily="34" charset="-127"/>
              </a:rPr>
              <a:t>NA SLOVENSKU SA NACHÁDZAJÚ AJ: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2400" b="1" u="sng" dirty="0" smtClean="0">
                <a:solidFill>
                  <a:srgbClr val="FF3300"/>
                </a:solidFill>
                <a:latin typeface="Malgun Gothic" pitchFamily="34" charset="-127"/>
                <a:ea typeface="Malgun Gothic" pitchFamily="34" charset="-127"/>
              </a:rPr>
              <a:t>Plesá: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= horské jazerá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Vznikali činnosťou ľadovcov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- najznámejšie sú: Veľké </a:t>
            </a:r>
            <a:r>
              <a:rPr lang="sk-SK" sz="2400" dirty="0" err="1" smtClean="0">
                <a:latin typeface="Malgun Gothic" pitchFamily="34" charset="-127"/>
                <a:ea typeface="Malgun Gothic" pitchFamily="34" charset="-127"/>
              </a:rPr>
              <a:t>Hinocovo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 pleso, Štrbské pleso, Popradské pleso, Zelené pleso, Skalnaté pleso</a:t>
            </a:r>
            <a:endParaRPr lang="cs-CZ" sz="24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4514" name="Picture 2" descr="Velikán spomedzi tatranských jazier - Tatranskí ryti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259" y="4142790"/>
            <a:ext cx="3654048" cy="2426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Skalnaté pleso a lanovka na Lomnický štít | Milujem Cest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4210" cy="3609474"/>
          </a:xfrm>
          <a:prstGeom prst="rect">
            <a:avLst/>
          </a:prstGeom>
          <a:noFill/>
        </p:spPr>
      </p:pic>
      <p:pic>
        <p:nvPicPr>
          <p:cNvPr id="5" name="Picture 6" descr="Hotel Patria, Štrbské Pleso – aktualizované ceny na rok 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516" y="0"/>
            <a:ext cx="7042484" cy="4642137"/>
          </a:xfrm>
          <a:prstGeom prst="rect">
            <a:avLst/>
          </a:prstGeom>
          <a:noFill/>
        </p:spPr>
      </p:pic>
      <p:pic>
        <p:nvPicPr>
          <p:cNvPr id="6" name="Picture 4" descr="Popradské pleso | Turistika Poprad | KamNaVylet.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3998"/>
            <a:ext cx="6087979" cy="3454002"/>
          </a:xfrm>
          <a:prstGeom prst="rect">
            <a:avLst/>
          </a:prstGeom>
          <a:noFill/>
        </p:spPr>
      </p:pic>
      <p:pic>
        <p:nvPicPr>
          <p:cNvPr id="65538" name="Picture 2" descr="Ubytovanie Zelené Ple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3916" y="3540748"/>
            <a:ext cx="6128084" cy="33172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333" y="0"/>
            <a:ext cx="4853667" cy="6858000"/>
          </a:xfrm>
          <a:prstGeom prst="rect">
            <a:avLst/>
          </a:prstGeom>
          <a:noFill/>
        </p:spPr>
      </p:pic>
      <p:pic>
        <p:nvPicPr>
          <p:cNvPr id="5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116" y="0"/>
            <a:ext cx="4853667" cy="6858000"/>
          </a:xfrm>
          <a:prstGeom prst="rect">
            <a:avLst/>
          </a:prstGeom>
          <a:noFill/>
        </p:spPr>
      </p:pic>
      <p:pic>
        <p:nvPicPr>
          <p:cNvPr id="66562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3667" cy="6858000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idx="1"/>
          </p:nvPr>
        </p:nvSpPr>
        <p:spPr>
          <a:xfrm>
            <a:off x="2527300" y="1600200"/>
            <a:ext cx="7459663" cy="4525963"/>
          </a:xfrm>
          <a:solidFill>
            <a:schemeClr val="bg1"/>
          </a:solidFill>
        </p:spPr>
        <p:txBody>
          <a:bodyPr>
            <a:normAutofit fontScale="97500"/>
          </a:bodyPr>
          <a:lstStyle/>
          <a:p>
            <a:pPr algn="ctr">
              <a:buNone/>
            </a:pPr>
            <a:endParaRPr lang="cs-CZ" sz="3600" dirty="0" smtClean="0">
              <a:latin typeface="Forte" pitchFamily="66" charset="0"/>
              <a:ea typeface="Malgun Gothic" pitchFamily="34" charset="-127"/>
            </a:endParaRPr>
          </a:p>
          <a:p>
            <a:pPr algn="ctr">
              <a:buNone/>
            </a:pPr>
            <a:endParaRPr lang="cs-CZ" sz="3600" dirty="0">
              <a:latin typeface="Forte" pitchFamily="66" charset="0"/>
              <a:ea typeface="Malgun Gothic" pitchFamily="34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sk-SK" sz="3600" dirty="0" smtClean="0">
                <a:latin typeface="Forte" pitchFamily="66" charset="0"/>
                <a:ea typeface="Malgun Gothic" pitchFamily="34" charset="-127"/>
              </a:rPr>
              <a:t>Najkrajšia legenda o Váhu: Láska hory neprenáša, ale spojiť ich môže</a:t>
            </a:r>
            <a:endParaRPr lang="sk-SK" sz="3600" dirty="0">
              <a:latin typeface="Forte" pitchFamily="66" charset="0"/>
              <a:ea typeface="Malgun Gothic" pitchFamily="34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333" y="0"/>
            <a:ext cx="4853667" cy="6858000"/>
          </a:xfrm>
          <a:prstGeom prst="rect">
            <a:avLst/>
          </a:prstGeom>
          <a:noFill/>
        </p:spPr>
      </p:pic>
      <p:pic>
        <p:nvPicPr>
          <p:cNvPr id="5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116" y="0"/>
            <a:ext cx="4853667" cy="6858000"/>
          </a:xfrm>
          <a:prstGeom prst="rect">
            <a:avLst/>
          </a:prstGeom>
          <a:noFill/>
        </p:spPr>
      </p:pic>
      <p:pic>
        <p:nvPicPr>
          <p:cNvPr id="66562" name="Picture 2" descr="Birds and flowers. Floral ornament. Folk art. #scandinavian #folkart #tshirtdesign #tshirt #birds #skaskadesign #sti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3667" cy="6858000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idx="1"/>
          </p:nvPr>
        </p:nvSpPr>
        <p:spPr>
          <a:xfrm>
            <a:off x="625642" y="1058780"/>
            <a:ext cx="10972800" cy="5067384"/>
          </a:xfrm>
          <a:solidFill>
            <a:schemeClr val="bg1"/>
          </a:solidFill>
        </p:spPr>
        <p:txBody>
          <a:bodyPr>
            <a:normAutofit fontScale="90000" lnSpcReduction="10000"/>
          </a:bodyPr>
          <a:lstStyle/>
          <a:p>
            <a:pPr algn="ctr">
              <a:buNone/>
            </a:pPr>
            <a:endParaRPr lang="cs-CZ" sz="3600" dirty="0" smtClean="0">
              <a:latin typeface="Forte" pitchFamily="66" charset="0"/>
              <a:ea typeface="Malgun Gothic" pitchFamily="34" charset="-127"/>
            </a:endParaRPr>
          </a:p>
          <a:p>
            <a:pPr algn="just">
              <a:buNone/>
            </a:pPr>
            <a:r>
              <a:rPr lang="cs-CZ" sz="3600" b="1" dirty="0" smtClean="0">
                <a:latin typeface="Arial Narrow" pitchFamily="34" charset="0"/>
              </a:rPr>
              <a:t>	</a:t>
            </a:r>
            <a:r>
              <a:rPr lang="cs-CZ" sz="3600" b="1" dirty="0" err="1" smtClean="0">
                <a:latin typeface="Arial Narrow" pitchFamily="34" charset="0"/>
              </a:rPr>
              <a:t>Vysokotatranský</a:t>
            </a:r>
            <a:r>
              <a:rPr lang="cs-CZ" sz="3600" b="1" dirty="0" smtClean="0">
                <a:latin typeface="Arial Narrow" pitchFamily="34" charset="0"/>
              </a:rPr>
              <a:t> </a:t>
            </a:r>
            <a:r>
              <a:rPr lang="cs-CZ" sz="3600" b="1" dirty="0">
                <a:latin typeface="Arial Narrow" pitchFamily="34" charset="0"/>
              </a:rPr>
              <a:t>štít </a:t>
            </a:r>
            <a:r>
              <a:rPr lang="cs-CZ" sz="3600" b="1" dirty="0" err="1">
                <a:latin typeface="Arial Narrow" pitchFamily="34" charset="0"/>
              </a:rPr>
              <a:t>sa</a:t>
            </a:r>
            <a:r>
              <a:rPr lang="cs-CZ" sz="3600" b="1" dirty="0">
                <a:latin typeface="Arial Narrow" pitchFamily="34" charset="0"/>
              </a:rPr>
              <a:t> „zakukal“ do </a:t>
            </a:r>
            <a:r>
              <a:rPr lang="cs-CZ" sz="3600" b="1" dirty="0" err="1">
                <a:latin typeface="Arial Narrow" pitchFamily="34" charset="0"/>
              </a:rPr>
              <a:t>nízkotatranskej</a:t>
            </a:r>
            <a:r>
              <a:rPr lang="cs-CZ" sz="3600" b="1" dirty="0">
                <a:latin typeface="Arial Narrow" pitchFamily="34" charset="0"/>
              </a:rPr>
              <a:t> krásky</a:t>
            </a:r>
            <a:r>
              <a:rPr lang="cs-CZ" sz="3600" dirty="0">
                <a:latin typeface="Arial Narrow" pitchFamily="34" charset="0"/>
              </a:rPr>
              <a:t> a ona mu jeho lásku </a:t>
            </a:r>
            <a:r>
              <a:rPr lang="cs-CZ" sz="3600" dirty="0" err="1">
                <a:latin typeface="Arial Narrow" pitchFamily="34" charset="0"/>
              </a:rPr>
              <a:t>opätovala</a:t>
            </a:r>
            <a:r>
              <a:rPr lang="cs-CZ" sz="3600" dirty="0">
                <a:latin typeface="Arial Narrow" pitchFamily="34" charset="0"/>
              </a:rPr>
              <a:t>. </a:t>
            </a:r>
            <a:r>
              <a:rPr lang="cs-CZ" sz="3600" dirty="0" err="1">
                <a:latin typeface="Arial Narrow" pitchFamily="34" charset="0"/>
              </a:rPr>
              <a:t>Napriek</a:t>
            </a:r>
            <a:r>
              <a:rPr lang="cs-CZ" sz="3600" dirty="0">
                <a:latin typeface="Arial Narrow" pitchFamily="34" charset="0"/>
              </a:rPr>
              <a:t> tomu, </a:t>
            </a:r>
            <a:r>
              <a:rPr lang="cs-CZ" sz="3600" dirty="0" err="1">
                <a:latin typeface="Arial Narrow" pitchFamily="34" charset="0"/>
              </a:rPr>
              <a:t>ako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sa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ľúbili</a:t>
            </a:r>
            <a:r>
              <a:rPr lang="cs-CZ" sz="3600" dirty="0">
                <a:latin typeface="Arial Narrow" pitchFamily="34" charset="0"/>
              </a:rPr>
              <a:t>, </a:t>
            </a:r>
            <a:r>
              <a:rPr lang="cs-CZ" sz="3600" dirty="0" err="1">
                <a:latin typeface="Arial Narrow" pitchFamily="34" charset="0"/>
              </a:rPr>
              <a:t>nevedeli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sa</a:t>
            </a:r>
            <a:r>
              <a:rPr lang="cs-CZ" sz="3600" dirty="0">
                <a:latin typeface="Arial Narrow" pitchFamily="34" charset="0"/>
              </a:rPr>
              <a:t> k sebe </a:t>
            </a:r>
            <a:r>
              <a:rPr lang="cs-CZ" sz="3600" dirty="0" err="1">
                <a:latin typeface="Arial Narrow" pitchFamily="34" charset="0"/>
              </a:rPr>
              <a:t>priblížiť</a:t>
            </a:r>
            <a:r>
              <a:rPr lang="cs-CZ" sz="3600" dirty="0">
                <a:latin typeface="Arial Narrow" pitchFamily="34" charset="0"/>
              </a:rPr>
              <a:t>, a tak si </a:t>
            </a:r>
            <a:r>
              <a:rPr lang="cs-CZ" sz="3600" dirty="0" err="1">
                <a:latin typeface="Arial Narrow" pitchFamily="34" charset="0"/>
              </a:rPr>
              <a:t>posielali</a:t>
            </a:r>
            <a:r>
              <a:rPr lang="cs-CZ" sz="3600" dirty="0">
                <a:latin typeface="Arial Narrow" pitchFamily="34" charset="0"/>
              </a:rPr>
              <a:t> zamilované správy </a:t>
            </a:r>
            <a:r>
              <a:rPr lang="cs-CZ" sz="3600" dirty="0" err="1">
                <a:latin typeface="Arial Narrow" pitchFamily="34" charset="0"/>
              </a:rPr>
              <a:t>cez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vietor</a:t>
            </a:r>
            <a:r>
              <a:rPr lang="cs-CZ" sz="3600" dirty="0">
                <a:latin typeface="Arial Narrow" pitchFamily="34" charset="0"/>
              </a:rPr>
              <a:t>, oblaky a </a:t>
            </a:r>
            <a:r>
              <a:rPr lang="cs-CZ" sz="3600" dirty="0" err="1">
                <a:latin typeface="Arial Narrow" pitchFamily="34" charset="0"/>
              </a:rPr>
              <a:t>slnečné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lúče</a:t>
            </a:r>
            <a:r>
              <a:rPr lang="cs-CZ" sz="3600" dirty="0">
                <a:latin typeface="Arial Narrow" pitchFamily="34" charset="0"/>
              </a:rPr>
              <a:t>. Možno až tak Kriváň miloval </a:t>
            </a:r>
            <a:r>
              <a:rPr lang="cs-CZ" sz="3600" dirty="0" err="1">
                <a:latin typeface="Arial Narrow" pitchFamily="34" charset="0"/>
              </a:rPr>
              <a:t>pohľad</a:t>
            </a:r>
            <a:r>
              <a:rPr lang="cs-CZ" sz="3600" dirty="0">
                <a:latin typeface="Arial Narrow" pitchFamily="34" charset="0"/>
              </a:rPr>
              <a:t> na </a:t>
            </a:r>
            <a:r>
              <a:rPr lang="cs-CZ" sz="3600" dirty="0" err="1">
                <a:latin typeface="Arial Narrow" pitchFamily="34" charset="0"/>
              </a:rPr>
              <a:t>Kráľovu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hoľu</a:t>
            </a:r>
            <a:r>
              <a:rPr lang="cs-CZ" sz="3600" dirty="0">
                <a:latin typeface="Arial Narrow" pitchFamily="34" charset="0"/>
              </a:rPr>
              <a:t>, že </a:t>
            </a:r>
            <a:r>
              <a:rPr lang="cs-CZ" sz="3600" dirty="0" err="1">
                <a:latin typeface="Arial Narrow" pitchFamily="34" charset="0"/>
              </a:rPr>
              <a:t>sa</a:t>
            </a:r>
            <a:r>
              <a:rPr lang="cs-CZ" sz="3600" dirty="0">
                <a:latin typeface="Arial Narrow" pitchFamily="34" charset="0"/>
              </a:rPr>
              <a:t> mu z </a:t>
            </a:r>
            <a:r>
              <a:rPr lang="cs-CZ" sz="3600" dirty="0" err="1">
                <a:latin typeface="Arial Narrow" pitchFamily="34" charset="0"/>
              </a:rPr>
              <a:t>toľkej</a:t>
            </a:r>
            <a:r>
              <a:rPr lang="cs-CZ" sz="3600" dirty="0">
                <a:latin typeface="Arial Narrow" pitchFamily="34" charset="0"/>
              </a:rPr>
              <a:t> lásky vrchol </a:t>
            </a:r>
            <a:r>
              <a:rPr lang="cs-CZ" sz="3600" dirty="0" err="1">
                <a:latin typeface="Arial Narrow" pitchFamily="34" charset="0"/>
              </a:rPr>
              <a:t>nakrivil</a:t>
            </a:r>
            <a:r>
              <a:rPr lang="cs-CZ" sz="3600" dirty="0">
                <a:latin typeface="Arial Narrow" pitchFamily="34" charset="0"/>
              </a:rPr>
              <a:t>. </a:t>
            </a:r>
            <a:r>
              <a:rPr lang="cs-CZ" sz="3600" dirty="0" err="1">
                <a:latin typeface="Arial Narrow" pitchFamily="34" charset="0"/>
              </a:rPr>
              <a:t>Každopádne</a:t>
            </a:r>
            <a:r>
              <a:rPr lang="cs-CZ" sz="3600" dirty="0">
                <a:latin typeface="Arial Narrow" pitchFamily="34" charset="0"/>
              </a:rPr>
              <a:t>, v </a:t>
            </a:r>
            <a:r>
              <a:rPr lang="cs-CZ" sz="3600" dirty="0" err="1">
                <a:latin typeface="Arial Narrow" pitchFamily="34" charset="0"/>
              </a:rPr>
              <a:t>hocktorom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správnom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príbehu</a:t>
            </a:r>
            <a:r>
              <a:rPr lang="cs-CZ" sz="3600" dirty="0">
                <a:latin typeface="Arial Narrow" pitchFamily="34" charset="0"/>
              </a:rPr>
              <a:t> o </a:t>
            </a:r>
            <a:r>
              <a:rPr lang="cs-CZ" sz="3600" dirty="0" err="1">
                <a:latin typeface="Arial Narrow" pitchFamily="34" charset="0"/>
              </a:rPr>
              <a:t>láske</a:t>
            </a:r>
            <a:r>
              <a:rPr lang="cs-CZ" sz="3600" dirty="0">
                <a:latin typeface="Arial Narrow" pitchFamily="34" charset="0"/>
              </a:rPr>
              <a:t> by </a:t>
            </a:r>
            <a:r>
              <a:rPr lang="cs-CZ" sz="3600" dirty="0" err="1">
                <a:latin typeface="Arial Narrow" pitchFamily="34" charset="0"/>
              </a:rPr>
              <a:t>mal</a:t>
            </a:r>
            <a:r>
              <a:rPr lang="cs-CZ" sz="3600" dirty="0">
                <a:latin typeface="Arial Narrow" pitchFamily="34" charset="0"/>
              </a:rPr>
              <a:t> byť </a:t>
            </a:r>
            <a:r>
              <a:rPr lang="cs-CZ" sz="3600" dirty="0" err="1">
                <a:latin typeface="Arial Narrow" pitchFamily="34" charset="0"/>
              </a:rPr>
              <a:t>záver</a:t>
            </a:r>
            <a:r>
              <a:rPr lang="cs-CZ" sz="3600" dirty="0">
                <a:latin typeface="Arial Narrow" pitchFamily="34" charset="0"/>
              </a:rPr>
              <a:t> aspoň trochu šťastný. A ani tu tomu </a:t>
            </a:r>
            <a:r>
              <a:rPr lang="cs-CZ" sz="3600" dirty="0" err="1">
                <a:latin typeface="Arial Narrow" pitchFamily="34" charset="0"/>
              </a:rPr>
              <a:t>nie</a:t>
            </a:r>
            <a:r>
              <a:rPr lang="cs-CZ" sz="3600" dirty="0">
                <a:latin typeface="Arial Narrow" pitchFamily="34" charset="0"/>
              </a:rPr>
              <a:t> je </a:t>
            </a:r>
            <a:r>
              <a:rPr lang="cs-CZ" sz="3600" dirty="0" err="1">
                <a:latin typeface="Arial Narrow" pitchFamily="34" charset="0"/>
              </a:rPr>
              <a:t>inak</a:t>
            </a:r>
            <a:r>
              <a:rPr lang="cs-CZ" sz="3600" dirty="0">
                <a:latin typeface="Arial Narrow" pitchFamily="34" charset="0"/>
              </a:rPr>
              <a:t>. </a:t>
            </a:r>
            <a:r>
              <a:rPr lang="cs-CZ" sz="3600" dirty="0" err="1">
                <a:latin typeface="Arial Narrow" pitchFamily="34" charset="0"/>
              </a:rPr>
              <a:t>Hoci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vraj</a:t>
            </a:r>
            <a:r>
              <a:rPr lang="cs-CZ" sz="3600" dirty="0">
                <a:latin typeface="Arial Narrow" pitchFamily="34" charset="0"/>
              </a:rPr>
              <a:t> láska hory </a:t>
            </a:r>
            <a:r>
              <a:rPr lang="cs-CZ" sz="3600" dirty="0" err="1">
                <a:latin typeface="Arial Narrow" pitchFamily="34" charset="0"/>
              </a:rPr>
              <a:t>prenáša</a:t>
            </a:r>
            <a:r>
              <a:rPr lang="cs-CZ" sz="3600" dirty="0">
                <a:latin typeface="Arial Narrow" pitchFamily="34" charset="0"/>
              </a:rPr>
              <a:t>, </a:t>
            </a:r>
            <a:r>
              <a:rPr lang="cs-CZ" sz="3600" dirty="0" err="1">
                <a:latin typeface="Arial Narrow" pitchFamily="34" charset="0"/>
              </a:rPr>
              <a:t>tieto</a:t>
            </a:r>
            <a:r>
              <a:rPr lang="cs-CZ" sz="3600" dirty="0">
                <a:latin typeface="Arial Narrow" pitchFamily="34" charset="0"/>
              </a:rPr>
              <a:t> spojila </a:t>
            </a:r>
            <a:r>
              <a:rPr lang="cs-CZ" sz="3600" dirty="0" err="1">
                <a:latin typeface="Arial Narrow" pitchFamily="34" charset="0"/>
              </a:rPr>
              <a:t>iným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spôsobom</a:t>
            </a:r>
            <a:r>
              <a:rPr lang="cs-CZ" sz="3600" dirty="0">
                <a:latin typeface="Arial Narrow" pitchFamily="34" charset="0"/>
              </a:rPr>
              <a:t>. Tak </a:t>
            </a:r>
            <a:r>
              <a:rPr lang="cs-CZ" sz="3600" dirty="0" err="1">
                <a:latin typeface="Arial Narrow" pitchFamily="34" charset="0"/>
              </a:rPr>
              <a:t>veľmi</a:t>
            </a:r>
            <a:r>
              <a:rPr lang="cs-CZ" sz="3600" dirty="0">
                <a:latin typeface="Arial Narrow" pitchFamily="34" charset="0"/>
              </a:rPr>
              <a:t> </a:t>
            </a:r>
            <a:r>
              <a:rPr lang="cs-CZ" sz="3600" dirty="0" err="1">
                <a:latin typeface="Arial Narrow" pitchFamily="34" charset="0"/>
              </a:rPr>
              <a:t>sa</a:t>
            </a:r>
            <a:r>
              <a:rPr lang="cs-CZ" sz="3600" dirty="0">
                <a:latin typeface="Arial Narrow" pitchFamily="34" charset="0"/>
              </a:rPr>
              <a:t> k sebe </a:t>
            </a:r>
            <a:r>
              <a:rPr lang="cs-CZ" sz="3600" dirty="0" err="1">
                <a:latin typeface="Arial Narrow" pitchFamily="34" charset="0"/>
              </a:rPr>
              <a:t>priťahovali</a:t>
            </a:r>
            <a:r>
              <a:rPr lang="cs-CZ" sz="3600" dirty="0">
                <a:latin typeface="Arial Narrow" pitchFamily="34" charset="0"/>
              </a:rPr>
              <a:t>, </a:t>
            </a:r>
            <a:r>
              <a:rPr lang="cs-CZ" sz="3600" b="1" dirty="0">
                <a:latin typeface="Arial Narrow" pitchFamily="34" charset="0"/>
              </a:rPr>
              <a:t>až z nich vytryskla voda, </a:t>
            </a:r>
            <a:r>
              <a:rPr lang="cs-CZ" sz="3600" b="1" dirty="0" err="1">
                <a:latin typeface="Arial Narrow" pitchFamily="34" charset="0"/>
              </a:rPr>
              <a:t>ktorá</a:t>
            </a:r>
            <a:r>
              <a:rPr lang="cs-CZ" sz="3600" b="1" dirty="0">
                <a:latin typeface="Arial Narrow" pitchFamily="34" charset="0"/>
              </a:rPr>
              <a:t> </a:t>
            </a:r>
            <a:r>
              <a:rPr lang="cs-CZ" sz="3600" b="1" dirty="0" err="1">
                <a:latin typeface="Arial Narrow" pitchFamily="34" charset="0"/>
              </a:rPr>
              <a:t>sa</a:t>
            </a:r>
            <a:r>
              <a:rPr lang="cs-CZ" sz="3600" b="1" dirty="0">
                <a:latin typeface="Arial Narrow" pitchFamily="34" charset="0"/>
              </a:rPr>
              <a:t> spojila do </a:t>
            </a:r>
            <a:r>
              <a:rPr lang="cs-CZ" sz="3600" b="1" dirty="0" err="1">
                <a:latin typeface="Arial Narrow" pitchFamily="34" charset="0"/>
              </a:rPr>
              <a:t>jedného</a:t>
            </a:r>
            <a:r>
              <a:rPr lang="cs-CZ" sz="3600" b="1" dirty="0">
                <a:latin typeface="Arial Narrow" pitchFamily="34" charset="0"/>
              </a:rPr>
              <a:t> z </a:t>
            </a:r>
            <a:r>
              <a:rPr lang="cs-CZ" sz="3600" b="1" dirty="0" err="1">
                <a:latin typeface="Arial Narrow" pitchFamily="34" charset="0"/>
              </a:rPr>
              <a:t>najväčších</a:t>
            </a:r>
            <a:r>
              <a:rPr lang="cs-CZ" sz="3600" b="1" dirty="0">
                <a:latin typeface="Arial Narrow" pitchFamily="34" charset="0"/>
              </a:rPr>
              <a:t> </a:t>
            </a:r>
            <a:r>
              <a:rPr lang="cs-CZ" sz="3600" b="1" dirty="0" err="1">
                <a:latin typeface="Arial Narrow" pitchFamily="34" charset="0"/>
              </a:rPr>
              <a:t>tokov</a:t>
            </a:r>
            <a:r>
              <a:rPr lang="cs-CZ" sz="3600" b="1" dirty="0">
                <a:latin typeface="Arial Narrow" pitchFamily="34" charset="0"/>
              </a:rPr>
              <a:t> Slovenska – do Váhu</a:t>
            </a:r>
            <a:r>
              <a:rPr lang="cs-CZ" sz="3600" dirty="0"/>
              <a:t>.</a:t>
            </a:r>
            <a:endParaRPr lang="cs-CZ" sz="3600" dirty="0">
              <a:latin typeface="Forte" pitchFamily="66" charset="0"/>
              <a:ea typeface="Malgun Gothic" pitchFamily="34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199"/>
            <a:ext cx="10972800" cy="42591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2600" b="1" dirty="0" smtClean="0">
                <a:latin typeface="Times New Roman" pitchFamily="18" charset="0"/>
                <a:cs typeface="Times New Roman" pitchFamily="18" charset="0"/>
              </a:rPr>
              <a:t>POZNÁMKY</a:t>
            </a:r>
          </a:p>
          <a:p>
            <a:pPr>
              <a:lnSpc>
                <a:spcPct val="150000"/>
              </a:lnSpc>
              <a:buNone/>
            </a:pP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	Rieky a vodné plochy sú vyznačené na mape </a:t>
            </a:r>
            <a:r>
              <a:rPr lang="sk-SK" sz="2600" b="1" dirty="0" smtClean="0">
                <a:solidFill>
                  <a:srgbClr val="00206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modrou farbou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	Medzi najznámejšie rieky Slovenska patrí: </a:t>
            </a:r>
            <a:r>
              <a:rPr lang="sk-SK" sz="2600" dirty="0" smtClean="0">
                <a:solidFill>
                  <a:srgbClr val="00206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Dunaj, Váh, Hron, Laborec a Ondava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	Sútok je miesto, kde sa </a:t>
            </a:r>
            <a:r>
              <a:rPr lang="sk-SK" sz="2600" b="1" dirty="0" smtClean="0">
                <a:solidFill>
                  <a:srgbClr val="00206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dve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alebo </a:t>
            </a:r>
            <a:r>
              <a:rPr lang="sk-SK" sz="2600" b="1" dirty="0" smtClean="0">
                <a:solidFill>
                  <a:srgbClr val="00206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viaceré rieky </a:t>
            </a:r>
            <a:r>
              <a:rPr lang="sk-SK" sz="2600" b="1" dirty="0" smtClean="0">
                <a:solidFill>
                  <a:srgbClr val="99660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zlievajú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do </a:t>
            </a:r>
            <a:r>
              <a:rPr lang="sk-SK" sz="2600" b="1" dirty="0" smtClean="0">
                <a:solidFill>
                  <a:srgbClr val="99660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jedného prúdu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	Na Slovensku sa nachádzajú aj priehrady, jazerá a plesá.</a:t>
            </a: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</a:p>
          <a:p>
            <a:pPr algn="r">
              <a:lnSpc>
                <a:spcPct val="150000"/>
              </a:lnSpc>
              <a:buNone/>
            </a:pPr>
            <a:r>
              <a:rPr lang="sk-SK" sz="26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Pozdravuje Vás  Mgr. </a:t>
            </a:r>
            <a:r>
              <a:rPr lang="sk-SK" sz="260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Vladimíra Madejová  </a:t>
            </a:r>
            <a:r>
              <a:rPr lang="sk-SK" sz="2600" smtClean="0"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</a:t>
            </a:r>
            <a:endParaRPr lang="cs-CZ" sz="26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endParaRPr lang="cs-CZ" dirty="0" smtClean="0">
              <a:latin typeface="Malgun Gothic" pitchFamily="34" charset="-127"/>
              <a:ea typeface="Malgun Gothic" pitchFamily="34" charset="-127"/>
            </a:endParaRPr>
          </a:p>
          <a:p>
            <a:pPr algn="ctr">
              <a:buNone/>
            </a:pP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Summer Kids Lake Water Happy Play Water Banner Background, Summ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516" y="4568240"/>
            <a:ext cx="6280484" cy="2289760"/>
          </a:xfrm>
          <a:prstGeom prst="rect">
            <a:avLst/>
          </a:prstGeom>
          <a:noFill/>
        </p:spPr>
      </p:pic>
      <p:pic>
        <p:nvPicPr>
          <p:cNvPr id="5" name="Picture 2" descr="Summer Kids Lake Water Happy Play Water Banner Background, Summ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8240"/>
            <a:ext cx="6280484" cy="2289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56322" name="Picture 2" descr="https://scontent.fksc1-1.fna.fbcdn.net/v/t1.15752-9/97913836_879682015777218_6697163378193858560_n.jpg?_nc_cat=109&amp;_nc_sid=b96e70&amp;_nc_ohc=L-bjQrbfL5IAX_8aBEN&amp;_nc_ht=scontent.fksc1-1.fna&amp;oh=48e24aa5bbe01ef2ded79291efd42bef&amp;oe=5EE9B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377" y="206274"/>
            <a:ext cx="9285089" cy="57665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ovéPole 5"/>
          <p:cNvSpPr txBox="1"/>
          <p:nvPr/>
        </p:nvSpPr>
        <p:spPr>
          <a:xfrm>
            <a:off x="1674054" y="6133514"/>
            <a:ext cx="7779435" cy="36933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Tak teda ZAČÍNAME! Pozorne si pozri obrázok a opíš, čo na ňom vidíš...</a:t>
            </a:r>
            <a:endParaRPr lang="cs-CZ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56324" name="Picture 4" descr="https://p18cdn4static.sharpschool.com/UserFiles/Servers/Server_720735/Image/squirrel%20search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0098" y="5531240"/>
            <a:ext cx="2358683" cy="13267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UŽ VIEME...</a:t>
            </a:r>
            <a:endParaRPr lang="cs-CZ" sz="4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589650"/>
            <a:ext cx="7240172" cy="45365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Rieky a vodné plochy sú vyznačené na mape </a:t>
            </a:r>
            <a:r>
              <a:rPr lang="sk-SK" sz="2800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modrou farbou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Medzi najznámejšie rieky Slovenska patrí: </a:t>
            </a:r>
            <a:r>
              <a:rPr lang="sk-SK" sz="2800" i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Dunaj, Váh, Hron, Laborec a Ondava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  <a:endParaRPr lang="cs-CZ" sz="28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57346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719" y="295422"/>
            <a:ext cx="3435447" cy="21471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Slovenské rieky | Reny.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156" y="352595"/>
            <a:ext cx="4422896" cy="21514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7352" name="Picture 8" descr="Dunaj má problém: Trpí nárastom plastového a farmaceutickéh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0831" y="264060"/>
            <a:ext cx="4331169" cy="28871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7354" name="Picture 10" descr="Ako vyzerá rozvodnený Váh zhora? - PNky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3323" y="1339548"/>
            <a:ext cx="4258677" cy="22506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7356" name="Picture 12" descr="Slovensko bude mať nové chránené územie Alúvium Hro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3953" y="2539804"/>
            <a:ext cx="4298047" cy="25104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7358" name="Picture 14" descr="Pútali pozornosť Humenčanov počas uplynulých dní: Top témy týždňa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9371" y="3797958"/>
            <a:ext cx="4302629" cy="28701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7360" name="Picture 16" descr="Fotky rieka Ondava, zem Slovensko - Vodácky sprievodca www.rieky.s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1637" y="4398929"/>
            <a:ext cx="4370363" cy="245907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ZAUJÍMAVOSTI</a:t>
            </a:r>
            <a:endParaRPr lang="cs-CZ" sz="4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6"/>
            <a:ext cx="6303264" cy="476401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Naša najväčšia rieka je?</a:t>
            </a:r>
          </a:p>
          <a:p>
            <a:pPr marL="514350" indent="-514350">
              <a:buNone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Dunaj</a:t>
            </a: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Najdlhšia rieka je?</a:t>
            </a: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Váh</a:t>
            </a:r>
            <a:endParaRPr lang="sk-SK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Druhá najdlhšia rieka je?</a:t>
            </a:r>
          </a:p>
          <a:p>
            <a:pPr marL="514350" indent="-514350">
              <a:buNone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Hron</a:t>
            </a: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Na ktorej rieke je postavená Zemplínska Šírava?</a:t>
            </a:r>
          </a:p>
          <a:p>
            <a:pPr marL="514350" indent="-514350">
              <a:buNone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Laborec</a:t>
            </a: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Čím je známa rieka Ondava?</a:t>
            </a:r>
          </a:p>
          <a:p>
            <a:pPr marL="514350" indent="-514350"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Behy rieky sú osídlené vzácnymi druhmi vtáctva.</a:t>
            </a:r>
          </a:p>
        </p:txBody>
      </p:sp>
      <p:pic>
        <p:nvPicPr>
          <p:cNvPr id="58372" name="Picture 4" descr="Presvedčilo ma ich nadšenie - eRko - HK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457" y="3556349"/>
            <a:ext cx="4882543" cy="255542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58374" name="Picture 6" descr="infovekac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993" y="1212717"/>
            <a:ext cx="5032007" cy="269247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RIEKA</a:t>
            </a:r>
            <a:endParaRPr lang="cs-CZ" sz="4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Rieka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 vznikla z malého </a:t>
            </a:r>
            <a:r>
              <a:rPr lang="sk-SK" sz="2800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prameňa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 v horách.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Postupne sa k </a:t>
            </a:r>
            <a:r>
              <a:rPr lang="sk-SK" sz="2800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potôčiku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 pripájali</a:t>
            </a:r>
          </a:p>
          <a:p>
            <a:pPr>
              <a:lnSpc>
                <a:spcPct val="150000"/>
              </a:lnSpc>
              <a:buNone/>
            </a:pPr>
            <a:r>
              <a:rPr lang="sk-SK" sz="2800" dirty="0">
                <a:latin typeface="Malgun Gothic" pitchFamily="34" charset="-127"/>
                <a:ea typeface="Malgun Gothic" pitchFamily="34" charset="-127"/>
              </a:rPr>
              <a:t>	ď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alšie, až vznikol </a:t>
            </a:r>
            <a:r>
              <a:rPr lang="sk-SK" sz="2800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potok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, potom</a:t>
            </a:r>
          </a:p>
          <a:p>
            <a:pPr>
              <a:lnSpc>
                <a:spcPct val="150000"/>
              </a:lnSpc>
              <a:buNone/>
            </a:pPr>
            <a:r>
              <a:rPr lang="sk-SK" sz="2800" dirty="0"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sk-SK" sz="2800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rieka</a:t>
            </a:r>
            <a:r>
              <a:rPr lang="sk-SK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endParaRPr lang="cs-CZ" dirty="0"/>
          </a:p>
        </p:txBody>
      </p:sp>
      <p:pic>
        <p:nvPicPr>
          <p:cNvPr id="59394" name="Picture 2" descr="VODA | Agri No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220" y="2420595"/>
            <a:ext cx="4687961" cy="3515971"/>
          </a:xfrm>
          <a:prstGeom prst="ellipse">
            <a:avLst/>
          </a:prstGeom>
          <a:ln w="63500" cap="rnd">
            <a:solidFill>
              <a:srgbClr val="33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0418" name="Picture 2" descr="VODA | Agri No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1" y="2448732"/>
            <a:ext cx="3656328" cy="2742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0" name="AutoShape 4" descr="Medzev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422" name="AutoShape 6" descr="Medzev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424" name="AutoShape 8" descr="Medzev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743" y="2136458"/>
            <a:ext cx="2960687" cy="2217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ahnutá šipka dolů 9"/>
          <p:cNvSpPr/>
          <p:nvPr/>
        </p:nvSpPr>
        <p:spPr>
          <a:xfrm>
            <a:off x="3249636" y="844061"/>
            <a:ext cx="1997613" cy="1083213"/>
          </a:xfrm>
          <a:prstGeom prst="curvedDownArrow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0427" name="Picture 11" descr="Projekt Ondava pre život by mal priniesť ozdravenie ekosystému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5846" y="3932190"/>
            <a:ext cx="3451910" cy="2299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ahnutá šipka dolů 11"/>
          <p:cNvSpPr/>
          <p:nvPr/>
        </p:nvSpPr>
        <p:spPr>
          <a:xfrm>
            <a:off x="7988104" y="2431366"/>
            <a:ext cx="1997613" cy="1083213"/>
          </a:xfrm>
          <a:prstGeom prst="curvedDownArrow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01860" y="5430129"/>
            <a:ext cx="2208628" cy="369332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p</a:t>
            </a: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rameň v horách </a:t>
            </a:r>
            <a:endParaRPr lang="cs-CZ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6094" y="4625926"/>
            <a:ext cx="2208628" cy="369332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Poliansky potok</a:t>
            </a:r>
            <a:endParaRPr lang="cs-CZ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632876" y="6311704"/>
            <a:ext cx="2208628" cy="369332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r</a:t>
            </a: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ieka Ondava</a:t>
            </a:r>
            <a:endParaRPr lang="cs-CZ" dirty="0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SÚTOK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Je miesto, kde sa </a:t>
            </a:r>
            <a:r>
              <a:rPr lang="sk-SK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dve</a:t>
            </a: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 alebo </a:t>
            </a:r>
            <a:r>
              <a:rPr lang="sk-SK" b="1" dirty="0" smtClean="0">
                <a:solidFill>
                  <a:srgbClr val="002060"/>
                </a:solidFill>
                <a:latin typeface="Malgun Gothic" pitchFamily="34" charset="-127"/>
                <a:ea typeface="Malgun Gothic" pitchFamily="34" charset="-127"/>
              </a:rPr>
              <a:t>viaceré rieky </a:t>
            </a:r>
            <a:r>
              <a:rPr lang="sk-SK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zlievajú</a:t>
            </a: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 do </a:t>
            </a:r>
            <a:r>
              <a:rPr lang="sk-SK" b="1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jedného prúdu</a:t>
            </a:r>
            <a:r>
              <a:rPr lang="sk-SK" dirty="0" smtClean="0">
                <a:latin typeface="Malgun Gothic" pitchFamily="34" charset="-127"/>
                <a:ea typeface="Malgun Gothic" pitchFamily="34" charset="-127"/>
              </a:rPr>
              <a:t>. </a:t>
            </a:r>
            <a:endParaRPr lang="cs-CZ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1442" name="Picture 2" descr="Sútok Hrona a Dunaja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398" y="2799471"/>
            <a:ext cx="4989342" cy="2806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NA SLOVENSKU SA NACHÁDZAJÚ AJ:</a:t>
            </a:r>
            <a:endParaRPr lang="cs-CZ" sz="4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u="sng" dirty="0" smtClean="0">
                <a:solidFill>
                  <a:srgbClr val="FF3300"/>
                </a:solidFill>
                <a:latin typeface="Malgun Gothic" pitchFamily="34" charset="-127"/>
                <a:ea typeface="Malgun Gothic" pitchFamily="34" charset="-127"/>
              </a:rPr>
              <a:t>Priehrady: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Sú to </a:t>
            </a:r>
            <a:r>
              <a:rPr lang="sk-SK" sz="2400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umelé vodné nádrže 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(vybudovali ich ľudia).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Budujú sa na </a:t>
            </a:r>
            <a:r>
              <a:rPr lang="sk-SK" sz="2400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regulovanie vody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 v riekach, </a:t>
            </a:r>
            <a:r>
              <a:rPr lang="sk-SK" sz="2400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výrobu elektrickej energie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sk-SK" sz="2400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zavlažovanie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...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	</a:t>
            </a:r>
            <a:endParaRPr lang="sk-SK" sz="24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150000"/>
              </a:lnSpc>
              <a:buNone/>
            </a:pPr>
            <a:endParaRPr lang="sk-SK" sz="2400" dirty="0"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								   </a:t>
            </a:r>
            <a:r>
              <a:rPr lang="sk-SK" sz="1800" b="1" i="1" dirty="0" smtClean="0">
                <a:solidFill>
                  <a:srgbClr val="808000"/>
                </a:solidFill>
                <a:latin typeface="Malgun Gothic" pitchFamily="34" charset="-127"/>
                <a:ea typeface="Malgun Gothic" pitchFamily="34" charset="-127"/>
              </a:rPr>
              <a:t>Oravská priehrada</a:t>
            </a:r>
            <a:endParaRPr lang="cs-CZ" sz="1800" b="1" i="1" dirty="0">
              <a:solidFill>
                <a:srgbClr val="808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2466" name="Picture 2" descr="Oravská prieh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449" y="3573194"/>
            <a:ext cx="3948332" cy="2218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Water Background Free Stock Photo (With images)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b="1" dirty="0" smtClean="0">
                <a:latin typeface="Malgun Gothic" pitchFamily="34" charset="-127"/>
                <a:ea typeface="Malgun Gothic" pitchFamily="34" charset="-127"/>
              </a:rPr>
              <a:t>NA SLOVENSKU SA NACHÁDZAJÚ AJ: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2400" b="1" u="sng" dirty="0" smtClean="0">
                <a:solidFill>
                  <a:srgbClr val="FF3300"/>
                </a:solidFill>
                <a:latin typeface="Malgun Gothic" pitchFamily="34" charset="-127"/>
                <a:ea typeface="Malgun Gothic" pitchFamily="34" charset="-127"/>
              </a:rPr>
              <a:t>Jazerá: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s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ú to </a:t>
            </a:r>
            <a:r>
              <a:rPr lang="sk-SK" sz="2400" dirty="0" smtClean="0">
                <a:solidFill>
                  <a:srgbClr val="996600"/>
                </a:solidFill>
                <a:latin typeface="Malgun Gothic" pitchFamily="34" charset="-127"/>
                <a:ea typeface="Malgun Gothic" pitchFamily="34" charset="-127"/>
              </a:rPr>
              <a:t>prírodné vodné nádrže 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(vytvorila ich príroda)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>
                <a:latin typeface="Malgun Gothic" pitchFamily="34" charset="-127"/>
                <a:ea typeface="Malgun Gothic" pitchFamily="34" charset="-127"/>
              </a:rPr>
              <a:t>v</a:t>
            </a: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znikli kedysi dávno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400" dirty="0" smtClean="0">
                <a:latin typeface="Malgun Gothic" pitchFamily="34" charset="-127"/>
                <a:ea typeface="Malgun Gothic" pitchFamily="34" charset="-127"/>
              </a:rPr>
              <a:t>niektoré jazerá vytvorili ľudia umelo</a:t>
            </a:r>
            <a:endParaRPr lang="cs-CZ" sz="24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3490" name="Picture 2" descr="Tajné jazerá na Slovensku, kde strávite parádne 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617" y="2785227"/>
            <a:ext cx="5378951" cy="3517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193</Words>
  <Application>Microsoft Office PowerPoint</Application>
  <PresentationFormat>Vlastní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UŽ VIEME...</vt:lpstr>
      <vt:lpstr>ZAUJÍMAVOSTI</vt:lpstr>
      <vt:lpstr>RIEKA</vt:lpstr>
      <vt:lpstr>Snímek 6</vt:lpstr>
      <vt:lpstr>SÚTOK </vt:lpstr>
      <vt:lpstr>NA SLOVENSKU SA NACHÁDZAJÚ AJ:</vt:lpstr>
      <vt:lpstr>NA SLOVENSKU SA NACHÁDZAJÚ AJ:</vt:lpstr>
      <vt:lpstr>NA SLOVENSKU SA NACHÁDZAJÚ AJ: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na mape slovenska</dc:title>
  <dc:creator>Martina Výbošťoková</dc:creator>
  <cp:lastModifiedBy>User-PC</cp:lastModifiedBy>
  <cp:revision>36</cp:revision>
  <dcterms:created xsi:type="dcterms:W3CDTF">2020-04-29T18:41:54Z</dcterms:created>
  <dcterms:modified xsi:type="dcterms:W3CDTF">2020-05-19T16:23:22Z</dcterms:modified>
</cp:coreProperties>
</file>