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CC22F3-2A80-4444-AF57-CEDCCF8D8253}" type="datetimeFigureOut">
              <a:rPr lang="sk-SK" smtClean="0"/>
              <a:t>05.11.2018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1D040C-0D49-4788-9B46-35D7920EBCD8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Optické vlastnosti oka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6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32661" cy="272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95536" y="5416698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Optickú sústavu oka tvoria: rohovka, očný mok spojná šošovka, </a:t>
            </a:r>
            <a:r>
              <a:rPr lang="sk-SK" b="1" dirty="0" err="1" smtClean="0"/>
              <a:t>sklovec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3167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algn="just"/>
            <a:r>
              <a:rPr lang="sk-SK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dravé oko sa dokáže prispôsobiť vzdialenosti predmetov a vidieť ostro.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šošovka sa prispôsobuje a to tak, že mení svoju hrúbku, čím mení svoju ohniskovú vzdialenosť, aby obraz predmetu sa zobrazil stále na sietnici.</a:t>
            </a:r>
          </a:p>
          <a:p>
            <a:pPr algn="just"/>
            <a:r>
              <a:rPr lang="sk-SK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áto vlastnosť šošovky sa nazýva 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akomodácia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Najbližší bod, ktorý vidíme ešte ostro nazývame – 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blízky bod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Najvzdialenejší bod, ktorý vidíme ešte ostro nazývame – </a:t>
            </a:r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ďaleký bod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67" y="4149080"/>
            <a:ext cx="114337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92" y="4149080"/>
            <a:ext cx="114337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60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79512"/>
          </a:xfrm>
        </p:spPr>
        <p:txBody>
          <a:bodyPr/>
          <a:lstStyle/>
          <a:p>
            <a:r>
              <a:rPr lang="sk-SK" dirty="0" smtClean="0"/>
              <a:t>Zorný uhol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dirty="0" smtClean="0">
                <a:solidFill>
                  <a:schemeClr val="tx1"/>
                </a:solidFill>
                <a:latin typeface="+mn-lt"/>
              </a:rPr>
              <a:t>zvierajú </a:t>
            </a:r>
            <a:r>
              <a:rPr lang="sk-SK" dirty="0">
                <a:solidFill>
                  <a:schemeClr val="tx1"/>
                </a:solidFill>
                <a:latin typeface="+mn-lt"/>
              </a:rPr>
              <a:t>svetelné lúče, ktoré prechádzajú z </a:t>
            </a:r>
            <a:r>
              <a:rPr lang="sk-SK" dirty="0" smtClean="0">
                <a:solidFill>
                  <a:schemeClr val="tx1"/>
                </a:solidFill>
                <a:latin typeface="+mn-lt"/>
              </a:rPr>
              <a:t>krajných </a:t>
            </a:r>
            <a:r>
              <a:rPr lang="sk-SK" dirty="0">
                <a:solidFill>
                  <a:schemeClr val="tx1"/>
                </a:solidFill>
                <a:latin typeface="+mn-lt"/>
              </a:rPr>
              <a:t>bodov pozorovaného predmetu a prechádzajú optickým stredom očnej šošovky.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  <a:latin typeface="+mn-lt"/>
              </a:rPr>
              <a:t>dva </a:t>
            </a:r>
            <a:r>
              <a:rPr lang="sk-SK" dirty="0">
                <a:solidFill>
                  <a:schemeClr val="tx1"/>
                </a:solidFill>
                <a:latin typeface="+mn-lt"/>
              </a:rPr>
              <a:t>rovnako veľké predmety sa nám môžu zdať ako rôzne veľké, pretože je iný zorný uhol.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  <a:latin typeface="+mn-lt"/>
              </a:rPr>
              <a:t>dva </a:t>
            </a:r>
            <a:r>
              <a:rPr lang="sk-SK" dirty="0">
                <a:solidFill>
                  <a:schemeClr val="tx1"/>
                </a:solidFill>
                <a:latin typeface="+mn-lt"/>
              </a:rPr>
              <a:t>rôzne veľké predmety sa môžu zdať rovnako veľké, lebo majú rovnaký zorný uhol</a:t>
            </a:r>
            <a:r>
              <a:rPr lang="sk-SK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endParaRPr lang="sk-SK" dirty="0">
              <a:latin typeface="+mn-lt"/>
            </a:endParaRPr>
          </a:p>
          <a:p>
            <a:pPr algn="just"/>
            <a:endParaRPr lang="sk-SK" dirty="0" smtClean="0">
              <a:latin typeface="+mn-lt"/>
            </a:endParaRPr>
          </a:p>
          <a:p>
            <a:pPr algn="just"/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4873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262611" cy="134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67544" y="5941380"/>
            <a:ext cx="7733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200" dirty="0"/>
              <a:t>č</a:t>
            </a:r>
            <a:r>
              <a:rPr lang="sk-SK" sz="2200" dirty="0" smtClean="0"/>
              <a:t>ím je sledovaný predmet bližšie, tým je zorný uhol väčší.</a:t>
            </a:r>
          </a:p>
        </p:txBody>
      </p:sp>
    </p:spTree>
    <p:extLst>
      <p:ext uri="{BB962C8B-B14F-4D97-AF65-F5344CB8AC3E}">
        <p14:creationId xmlns:p14="http://schemas.microsoft.com/office/powerpoint/2010/main" val="8493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000" dirty="0" smtClean="0"/>
              <a:t>Krátkozraké oko</a:t>
            </a:r>
            <a:endParaRPr lang="sk-SK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2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sk-SK" sz="2200" b="1" dirty="0" smtClean="0">
                <a:solidFill>
                  <a:schemeClr val="tx1"/>
                </a:solidFill>
                <a:latin typeface="+mn-lt"/>
              </a:rPr>
              <a:t>dobre </a:t>
            </a:r>
            <a:r>
              <a:rPr lang="sk-SK" sz="2200" dirty="0">
                <a:solidFill>
                  <a:schemeClr val="tx1"/>
                </a:solidFill>
                <a:latin typeface="+mn-lt"/>
              </a:rPr>
              <a:t>vidí na </a:t>
            </a:r>
            <a:r>
              <a:rPr lang="sk-SK" sz="2200" b="1" dirty="0">
                <a:solidFill>
                  <a:schemeClr val="tx1"/>
                </a:solidFill>
                <a:latin typeface="+mn-lt"/>
              </a:rPr>
              <a:t>krátku</a:t>
            </a:r>
            <a:r>
              <a:rPr lang="sk-SK" sz="2200" dirty="0">
                <a:solidFill>
                  <a:schemeClr val="tx1"/>
                </a:solidFill>
                <a:latin typeface="+mn-lt"/>
              </a:rPr>
              <a:t> vzdialenosť – zle do ďaleka</a:t>
            </a:r>
            <a:r>
              <a:rPr lang="sk-SK" sz="22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  <a:latin typeface="+mn-lt"/>
              </a:rPr>
              <a:t>o</a:t>
            </a:r>
            <a:r>
              <a:rPr lang="sk-SK" sz="2200" dirty="0" smtClean="0">
                <a:solidFill>
                  <a:schemeClr val="tx1"/>
                </a:solidFill>
                <a:latin typeface="+mn-lt"/>
              </a:rPr>
              <a:t>braz predmetu sa zobrazuje pred sietnicou.</a:t>
            </a:r>
          </a:p>
          <a:p>
            <a:r>
              <a:rPr lang="sk-SK" sz="2200" dirty="0">
                <a:solidFill>
                  <a:schemeClr val="tx1"/>
                </a:solidFill>
                <a:latin typeface="+mn-lt"/>
              </a:rPr>
              <a:t>c</a:t>
            </a:r>
            <a:r>
              <a:rPr lang="sk-SK" sz="2200" dirty="0" smtClean="0">
                <a:solidFill>
                  <a:schemeClr val="tx1"/>
                </a:solidFill>
                <a:latin typeface="+mn-lt"/>
              </a:rPr>
              <a:t>hybu upravujeme rozptylkami (</a:t>
            </a:r>
            <a:r>
              <a:rPr lang="sk-SK" sz="2200" dirty="0" err="1" smtClean="0">
                <a:solidFill>
                  <a:schemeClr val="tx1"/>
                </a:solidFill>
                <a:latin typeface="+mn-lt"/>
              </a:rPr>
              <a:t>mínuskami</a:t>
            </a:r>
            <a:r>
              <a:rPr lang="sk-SK" sz="2200" dirty="0" smtClean="0">
                <a:solidFill>
                  <a:schemeClr val="tx1"/>
                </a:solidFill>
                <a:latin typeface="+mn-lt"/>
              </a:rPr>
              <a:t>).</a:t>
            </a:r>
            <a:endParaRPr lang="sk-SK" sz="2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356992"/>
            <a:ext cx="34083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09600" y="1524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Chyby oka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22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000" dirty="0" smtClean="0"/>
              <a:t>Ďalekozraké oko</a:t>
            </a:r>
            <a:endParaRPr lang="sk-SK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400" b="1" dirty="0" smtClean="0"/>
          </a:p>
          <a:p>
            <a:r>
              <a:rPr lang="sk-SK" sz="2200" b="1" dirty="0" smtClean="0">
                <a:solidFill>
                  <a:schemeClr val="tx1"/>
                </a:solidFill>
                <a:latin typeface="+mn-lt"/>
              </a:rPr>
              <a:t>dobre </a:t>
            </a:r>
            <a:r>
              <a:rPr lang="sk-SK" sz="2200" dirty="0">
                <a:solidFill>
                  <a:schemeClr val="tx1"/>
                </a:solidFill>
                <a:latin typeface="+mn-lt"/>
              </a:rPr>
              <a:t>vidí do</a:t>
            </a:r>
            <a:r>
              <a:rPr lang="sk-SK" sz="2200" b="1" dirty="0">
                <a:solidFill>
                  <a:schemeClr val="tx1"/>
                </a:solidFill>
                <a:latin typeface="+mn-lt"/>
              </a:rPr>
              <a:t> ďaleka </a:t>
            </a:r>
            <a:r>
              <a:rPr lang="sk-SK" sz="2200" dirty="0">
                <a:solidFill>
                  <a:schemeClr val="tx1"/>
                </a:solidFill>
                <a:latin typeface="+mn-lt"/>
              </a:rPr>
              <a:t>– zle na blízko</a:t>
            </a:r>
            <a:r>
              <a:rPr lang="sk-SK" sz="22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  <a:latin typeface="+mn-lt"/>
              </a:rPr>
              <a:t>o</a:t>
            </a:r>
            <a:r>
              <a:rPr lang="sk-SK" sz="2200" dirty="0" smtClean="0">
                <a:solidFill>
                  <a:schemeClr val="tx1"/>
                </a:solidFill>
                <a:latin typeface="+mn-lt"/>
              </a:rPr>
              <a:t>braz predmetu sa zobrazuje za sietnicou.</a:t>
            </a:r>
          </a:p>
          <a:p>
            <a:r>
              <a:rPr lang="sk-SK" sz="2200" dirty="0" smtClean="0">
                <a:solidFill>
                  <a:schemeClr val="tx1"/>
                </a:solidFill>
                <a:latin typeface="+mn-lt"/>
              </a:rPr>
              <a:t>upravujeme spojkami (</a:t>
            </a:r>
            <a:r>
              <a:rPr lang="sk-SK" sz="2200" dirty="0" err="1" smtClean="0">
                <a:solidFill>
                  <a:schemeClr val="tx1"/>
                </a:solidFill>
                <a:latin typeface="+mn-lt"/>
              </a:rPr>
              <a:t>pluskami</a:t>
            </a:r>
            <a:r>
              <a:rPr lang="sk-SK" sz="2200" dirty="0" smtClean="0">
                <a:solidFill>
                  <a:schemeClr val="tx1"/>
                </a:solidFill>
                <a:latin typeface="+mn-lt"/>
              </a:rPr>
              <a:t>).</a:t>
            </a:r>
          </a:p>
          <a:p>
            <a:r>
              <a:rPr lang="sk-SK" sz="2200" dirty="0">
                <a:solidFill>
                  <a:schemeClr val="tx1"/>
                </a:solidFill>
                <a:latin typeface="+mn-lt"/>
              </a:rPr>
              <a:t>v</a:t>
            </a:r>
            <a:r>
              <a:rPr lang="sk-SK" sz="2200" dirty="0" smtClean="0">
                <a:solidFill>
                  <a:schemeClr val="tx1"/>
                </a:solidFill>
                <a:latin typeface="+mn-lt"/>
              </a:rPr>
              <a:t>äčšina starších ľudí.</a:t>
            </a:r>
            <a:endParaRPr lang="sk-SK" sz="2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4083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4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sk-SK" sz="2200" dirty="0" smtClean="0">
                    <a:solidFill>
                      <a:schemeClr val="tx1"/>
                    </a:solidFill>
                    <a:latin typeface="+mn-lt"/>
                  </a:rPr>
                  <a:t>najčastejšie upravujeme šošovkami.</a:t>
                </a:r>
              </a:p>
              <a:p>
                <a:pPr algn="just"/>
                <a:r>
                  <a:rPr lang="sk-SK" sz="2200" dirty="0" smtClean="0">
                    <a:solidFill>
                      <a:schemeClr val="tx1"/>
                    </a:solidFill>
                    <a:latin typeface="+mn-lt"/>
                  </a:rPr>
                  <a:t>s hrúbkou šošoviek sa mení aj ich ohnisková vzdialenosť f a pomocou nej vieme určiť novú fyzikálnu veličinu optická mohutnosť        .</a:t>
                </a:r>
              </a:p>
              <a:p>
                <a:pPr algn="just"/>
                <a:endParaRPr lang="sk-SK" sz="2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algn="just"/>
                <a:r>
                  <a:rPr lang="sk-SK" sz="2200" dirty="0" smtClean="0">
                    <a:solidFill>
                      <a:schemeClr val="tx1"/>
                    </a:solidFill>
                    <a:latin typeface="+mn-lt"/>
                  </a:rPr>
                  <a:t>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k-SK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sk-SK" sz="2200" dirty="0" smtClean="0">
                    <a:solidFill>
                      <a:schemeClr val="tx1"/>
                    </a:solidFill>
                    <a:latin typeface="+mn-lt"/>
                  </a:rPr>
                  <a:t> ; </a:t>
                </a:r>
              </a:p>
              <a:p>
                <a:pPr algn="just"/>
                <a:r>
                  <a:rPr lang="sk-SK" sz="2200" dirty="0" smtClean="0">
                    <a:solidFill>
                      <a:schemeClr val="tx1"/>
                    </a:solidFill>
                    <a:latin typeface="+mn-lt"/>
                  </a:rPr>
                  <a:t>jednotkou je dioptria D</a:t>
                </a:r>
              </a:p>
              <a:p>
                <a:pPr algn="just"/>
                <a:r>
                  <a:rPr lang="sk-SK" sz="2200" dirty="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sk-SK" sz="2200" dirty="0" smtClean="0">
                    <a:solidFill>
                      <a:schemeClr val="tx1"/>
                    </a:solidFill>
                    <a:latin typeface="+mn-lt"/>
                  </a:rPr>
                  <a:t>ptická mohutnosť spojky je  +.</a:t>
                </a:r>
              </a:p>
              <a:p>
                <a:pPr algn="just"/>
                <a:r>
                  <a:rPr lang="sk-SK" sz="2200" dirty="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sk-SK" sz="2200" dirty="0" smtClean="0">
                    <a:solidFill>
                      <a:schemeClr val="tx1"/>
                    </a:solidFill>
                    <a:latin typeface="+mn-lt"/>
                  </a:rPr>
                  <a:t>ptická mohutnosť rozptylky je  -.</a:t>
                </a:r>
              </a:p>
              <a:p>
                <a:endParaRPr lang="sk-SK" dirty="0" smtClean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809" r="-96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22186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2" y="3717032"/>
            <a:ext cx="26623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Vidí oko alebo mozog?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486295" cy="20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93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600200"/>
          </a:xfrm>
        </p:spPr>
        <p:txBody>
          <a:bodyPr/>
          <a:lstStyle/>
          <a:p>
            <a:r>
              <a:rPr lang="sk-SK" sz="4000" dirty="0" smtClean="0"/>
              <a:t>Ďakujem za pozornosť</a:t>
            </a:r>
            <a:endParaRPr lang="sk-SK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1681"/>
            <a:ext cx="3827240" cy="271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627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515</TotalTime>
  <Words>215</Words>
  <Application>Microsoft Office PowerPoint</Application>
  <PresentationFormat>Prezentácia na obrazovke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Exekutíva</vt:lpstr>
      <vt:lpstr>Optické vlastnosti oka</vt:lpstr>
      <vt:lpstr>Prezentácia programu PowerPoint</vt:lpstr>
      <vt:lpstr>Prezentácia programu PowerPoint</vt:lpstr>
      <vt:lpstr>Zorný uhol</vt:lpstr>
      <vt:lpstr>Krátkozraké oko</vt:lpstr>
      <vt:lpstr>Ďalekozraké oko</vt:lpstr>
      <vt:lpstr>Prezentácia programu PowerPoint</vt:lpstr>
      <vt:lpstr>Vidí oko alebo mozog?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User</cp:lastModifiedBy>
  <cp:revision>9</cp:revision>
  <dcterms:created xsi:type="dcterms:W3CDTF">2017-11-02T21:24:07Z</dcterms:created>
  <dcterms:modified xsi:type="dcterms:W3CDTF">2018-11-05T13:15:08Z</dcterms:modified>
</cp:coreProperties>
</file>