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69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0FFFE-AFC6-48E7-9886-D86023E7876B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4B132-BD82-4F1B-BBC5-F01E9C7645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432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576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534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7659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A26D6C0-02B2-4256-909B-EAEE2A83579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09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648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sk-SK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9836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062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468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212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72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267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617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1E0707D-7C65-4E92-BA92-EB3FA2F6D655}" type="datetimeFigureOut">
              <a:rPr lang="sk-SK" smtClean="0"/>
              <a:t>6.9.2022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797797EE-3D3F-4046-979F-B6CA9A130C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608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cs.wikipedia.org/wiki/Mordechaj_Maise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Josefov_(Praha)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.wikipedia.org/w/index.php?title=Pinkas&amp;action=edit&amp;redlink=1" TargetMode="External"/><Relationship Id="rId4" Type="http://schemas.openxmlformats.org/officeDocument/2006/relationships/hyperlink" Target="https://sk.wikipedia.org/w/index.php?title=Aharon_Me%C5%A1ulam_Horowitz&amp;action=edit&amp;redlink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3880" y="1731960"/>
            <a:ext cx="9143640" cy="1849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sk-SK" sz="6000" b="1" strike="noStrike" spc="-1" dirty="0">
                <a:solidFill>
                  <a:srgbClr val="002060"/>
                </a:solidFill>
                <a:latin typeface="Calibri Light"/>
              </a:rPr>
              <a:t>Prezentácia výstupov z mobility v </a:t>
            </a:r>
            <a:r>
              <a:rPr lang="sk-SK" sz="6000" b="1" strike="noStrike" spc="-1" dirty="0">
                <a:solidFill>
                  <a:srgbClr val="FFC000"/>
                </a:solidFill>
                <a:latin typeface="Calibri Light"/>
              </a:rPr>
              <a:t>Česku</a:t>
            </a:r>
            <a:endParaRPr lang="sk-SK" sz="6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1523880" y="4331520"/>
            <a:ext cx="9143640" cy="1341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sk-SK" sz="2400" b="1" strike="noStrike" spc="-1" dirty="0">
                <a:solidFill>
                  <a:srgbClr val="002060"/>
                </a:solidFill>
                <a:latin typeface="Calibri"/>
              </a:rPr>
              <a:t>Názov projektu: </a:t>
            </a:r>
            <a:r>
              <a:rPr lang="sk-SK" sz="2400" b="1" strike="noStrike" spc="-1" dirty="0">
                <a:solidFill>
                  <a:srgbClr val="FFC000"/>
                </a:solidFill>
                <a:latin typeface="Calibri"/>
              </a:rPr>
              <a:t>„Nové príležitosti v oblasti multimédií a umenia V“ 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sk-SK" sz="2400" b="1" strike="noStrike" spc="-1" dirty="0">
                <a:solidFill>
                  <a:srgbClr val="002060"/>
                </a:solidFill>
                <a:latin typeface="Calibri"/>
              </a:rPr>
              <a:t>Č. projektu: </a:t>
            </a:r>
            <a:r>
              <a:rPr lang="sk-SK" sz="2400" b="1" strike="noStrike" spc="-1" dirty="0">
                <a:solidFill>
                  <a:srgbClr val="FFC000"/>
                </a:solidFill>
                <a:latin typeface="Calibri"/>
              </a:rPr>
              <a:t>2019-1-SK01-KA116-060589</a:t>
            </a:r>
            <a:endParaRPr lang="en-US" sz="2400" b="0" strike="noStrike" spc="-1" dirty="0">
              <a:latin typeface="Arial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sk-SK" sz="2400" b="1" spc="-1" dirty="0">
                <a:solidFill>
                  <a:srgbClr val="002060"/>
                </a:solidFill>
                <a:latin typeface="Calibri"/>
              </a:rPr>
              <a:t>Účastníci: </a:t>
            </a:r>
            <a:r>
              <a:rPr lang="sk-SK" sz="2400" b="1" spc="-1" dirty="0" err="1">
                <a:solidFill>
                  <a:srgbClr val="FFC000"/>
                </a:solidFill>
                <a:latin typeface="Calibri"/>
              </a:rPr>
              <a:t>Sarah</a:t>
            </a:r>
            <a:r>
              <a:rPr lang="sk-SK" sz="2400" b="1" spc="-1" dirty="0">
                <a:solidFill>
                  <a:srgbClr val="FFC000"/>
                </a:solidFill>
                <a:latin typeface="Calibri"/>
              </a:rPr>
              <a:t> </a:t>
            </a:r>
            <a:r>
              <a:rPr lang="sk-SK" sz="2400" b="1" spc="-1" dirty="0" err="1" smtClean="0">
                <a:solidFill>
                  <a:srgbClr val="FFC000"/>
                </a:solidFill>
                <a:latin typeface="Calibri"/>
              </a:rPr>
              <a:t>Hreščáková</a:t>
            </a:r>
            <a:r>
              <a:rPr lang="sk-SK" sz="2400" b="1" strike="noStrike" spc="-1" dirty="0" smtClean="0">
                <a:solidFill>
                  <a:srgbClr val="FFC000"/>
                </a:solidFill>
                <a:latin typeface="Calibri"/>
              </a:rPr>
              <a:t>, III.F</a:t>
            </a:r>
            <a:endParaRPr lang="en-US" sz="2400" b="0" strike="noStrike" spc="-1" dirty="0" smtClean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84" name="Obrázok 4"/>
          <p:cNvPicPr/>
          <p:nvPr/>
        </p:nvPicPr>
        <p:blipFill>
          <a:blip r:embed="rId2"/>
          <a:stretch/>
        </p:blipFill>
        <p:spPr>
          <a:xfrm>
            <a:off x="1523880" y="185760"/>
            <a:ext cx="4515480" cy="926640"/>
          </a:xfrm>
          <a:prstGeom prst="rect">
            <a:avLst/>
          </a:prstGeom>
          <a:ln w="0">
            <a:noFill/>
          </a:ln>
        </p:spPr>
      </p:pic>
      <p:pic>
        <p:nvPicPr>
          <p:cNvPr id="86" name="Obrázok 6"/>
          <p:cNvPicPr/>
          <p:nvPr/>
        </p:nvPicPr>
        <p:blipFill>
          <a:blip r:embed="rId3"/>
          <a:stretch/>
        </p:blipFill>
        <p:spPr>
          <a:xfrm>
            <a:off x="7363440" y="372960"/>
            <a:ext cx="3304080" cy="552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749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247ED1-6D80-F499-24EB-AD20FFA4D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09708"/>
            <a:ext cx="5887720" cy="1325563"/>
          </a:xfrm>
        </p:spPr>
        <p:txBody>
          <a:bodyPr>
            <a:normAutofit/>
          </a:bodyPr>
          <a:lstStyle/>
          <a:p>
            <a:r>
              <a:rPr lang="sk-SK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STARONOVÁ SYNAGÓGA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1374A5-7382-84F6-C19D-6F23BB737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205514"/>
            <a:ext cx="68224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Je to najstaršia židovská gotická pamiatka Pražského židovského mesta a jedna z najstarších zachovaných a funkčných synagóg v Európe. 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Slúži svojmu bohoslužobnému účelu nepretržite od 13. storočia s výnimkou II. svetovej vojny. Budovala sa od 70-tich rokov 13. storočia.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Vznik synagógy súvisí so založením starého mesta, ktorého historické jadro dnes patrí medzi svetové kultúrne pamiatky UNESCO.</a:t>
            </a:r>
          </a:p>
        </p:txBody>
      </p:sp>
      <p:pic>
        <p:nvPicPr>
          <p:cNvPr id="7" name="Obrázok 6" descr="Obrázok, na ktorom je budova, vonkajšie, obloha, kamenný&#10;&#10;Automaticky generovaný popis">
            <a:extLst>
              <a:ext uri="{FF2B5EF4-FFF2-40B4-BE49-F238E27FC236}">
                <a16:creationId xmlns:a16="http://schemas.microsoft.com/office/drawing/2014/main" id="{E5560032-C758-5B96-13DF-F7DA2D3F82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59" y="548639"/>
            <a:ext cx="3840481" cy="576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07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01A61B-BEFB-3D99-F424-2E176AB44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236" y="294692"/>
            <a:ext cx="7599754" cy="3566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Jednou z mnohých zaujímavostí sú hebrejské nápisy na severnej a južnej stene hlavnej sály synagógy, ktoré slúžia ako pripomienka na masaker obyvateľov </a:t>
            </a:r>
            <a:r>
              <a:rPr lang="sk-SK" sz="1600" dirty="0" err="1">
                <a:latin typeface="Century Gothic" panose="020B0502020202020204" pitchFamily="34" charset="0"/>
              </a:rPr>
              <a:t>ghetta</a:t>
            </a:r>
            <a:r>
              <a:rPr lang="sk-SK" sz="1600" dirty="0">
                <a:latin typeface="Century Gothic" panose="020B0502020202020204" pitchFamily="34" charset="0"/>
              </a:rPr>
              <a:t> z roku 1389. 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Vtedy na Veľkú noc vyvraždili tritisíc Židov, ktorí sa snažili okrem iného nájsť útočisko v synagóge. Steny synagógy boli postriekané krvou obetí, ktoré tragicky zahynuli v bezprostrednej blízkosti synagógy.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 Stopy po krvi boli viditeľné až do roku 1618, kedy bola stavba zrekonštruovaná.</a:t>
            </a:r>
          </a:p>
        </p:txBody>
      </p:sp>
      <p:pic>
        <p:nvPicPr>
          <p:cNvPr id="4" name="Obrázok 3" descr="Obrázok, na ktorom je vonkajšie, obloha, budova, strom&#10;&#10;Automaticky generovaný popis">
            <a:extLst>
              <a:ext uri="{FF2B5EF4-FFF2-40B4-BE49-F238E27FC236}">
                <a16:creationId xmlns:a16="http://schemas.microsoft.com/office/drawing/2014/main" id="{34BF0B5A-6176-0C85-6506-029E595878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6" y="769779"/>
            <a:ext cx="3545285" cy="5318442"/>
          </a:xfrm>
          <a:prstGeom prst="rect">
            <a:avLst/>
          </a:prstGeom>
        </p:spPr>
      </p:pic>
      <p:pic>
        <p:nvPicPr>
          <p:cNvPr id="5" name="Obrázok 4" descr="Obrázok, na ktorom je budova, tehla, vonkajšie, kamenný&#10;&#10;Automaticky generovaný popis">
            <a:extLst>
              <a:ext uri="{FF2B5EF4-FFF2-40B4-BE49-F238E27FC236}">
                <a16:creationId xmlns:a16="http://schemas.microsoft.com/office/drawing/2014/main" id="{84862033-EE24-A12A-2720-6D783CC10C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116" y="3236311"/>
            <a:ext cx="2286001" cy="3428649"/>
          </a:xfrm>
          <a:prstGeom prst="rect">
            <a:avLst/>
          </a:prstGeom>
        </p:spPr>
      </p:pic>
      <p:pic>
        <p:nvPicPr>
          <p:cNvPr id="6" name="Obrázok 5" descr="Obrázok, na ktorom je budova, obloha, veža, vonkajšie&#10;&#10;Automaticky generovaný popis">
            <a:extLst>
              <a:ext uri="{FF2B5EF4-FFF2-40B4-BE49-F238E27FC236}">
                <a16:creationId xmlns:a16="http://schemas.microsoft.com/office/drawing/2014/main" id="{A4438F01-16FD-0749-AAD0-292DF934A1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0" y="3235960"/>
            <a:ext cx="22860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48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6A4FE2-FF25-8350-23B8-3469A89C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550" y="73342"/>
            <a:ext cx="4150360" cy="1325563"/>
          </a:xfrm>
        </p:spPr>
        <p:txBody>
          <a:bodyPr>
            <a:normAutofit/>
          </a:bodyPr>
          <a:lstStyle/>
          <a:p>
            <a:r>
              <a:rPr lang="sk-SK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SOCHA MOJŽIŠA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F84AF9E-1F83-4AB0-0274-291366236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260" y="1398905"/>
            <a:ext cx="4592940" cy="4587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Bronzová socha Františka </a:t>
            </a:r>
            <a:r>
              <a:rPr lang="sk-SK" sz="1600" dirty="0" err="1">
                <a:latin typeface="Century Gothic" panose="020B0502020202020204" pitchFamily="34" charset="0"/>
              </a:rPr>
              <a:t>Bílka</a:t>
            </a:r>
            <a:r>
              <a:rPr lang="sk-SK" sz="1600" dirty="0">
                <a:latin typeface="Century Gothic" panose="020B0502020202020204" pitchFamily="34" charset="0"/>
              </a:rPr>
              <a:t> je z roku 1905.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 Postava kľačiaceho muža v nadživotnej veľkosti, ktorý zapisuje na zvitok meno ADAM ako symbol ľudstva, za ktorý nesie zodpovednosť,  a pre ktorú hľadá zasľúbenú zem. 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Socha sem bola umiestnená v roku 1937, počas okupácie bola roztavená a po vojne vďaka tomu, že pani </a:t>
            </a:r>
            <a:r>
              <a:rPr lang="sk-SK" sz="1600" dirty="0" err="1">
                <a:latin typeface="Century Gothic" panose="020B0502020202020204" pitchFamily="34" charset="0"/>
              </a:rPr>
              <a:t>Bílková</a:t>
            </a:r>
            <a:r>
              <a:rPr lang="sk-SK" sz="1600" dirty="0">
                <a:latin typeface="Century Gothic" panose="020B0502020202020204" pitchFamily="34" charset="0"/>
              </a:rPr>
              <a:t> vlastnila </a:t>
            </a:r>
            <a:r>
              <a:rPr lang="sk-SK" sz="1600" dirty="0" err="1">
                <a:latin typeface="Century Gothic" panose="020B0502020202020204" pitchFamily="34" charset="0"/>
              </a:rPr>
              <a:t>originalný</a:t>
            </a:r>
            <a:r>
              <a:rPr lang="sk-SK" sz="1600" dirty="0">
                <a:latin typeface="Century Gothic" panose="020B0502020202020204" pitchFamily="34" charset="0"/>
              </a:rPr>
              <a:t> sadrový model, znovu odliata.</a:t>
            </a:r>
          </a:p>
          <a:p>
            <a:pPr marL="0" indent="0">
              <a:buNone/>
            </a:pPr>
            <a:endParaRPr lang="sk-SK" sz="1800" dirty="0">
              <a:latin typeface="Century Gothic" panose="020B0502020202020204" pitchFamily="34" charset="0"/>
            </a:endParaRPr>
          </a:p>
        </p:txBody>
      </p:sp>
      <p:pic>
        <p:nvPicPr>
          <p:cNvPr id="11" name="Obrázok 10" descr="Obrázok, na ktorom je strom, vonkajšie, socha, budova&#10;&#10;Automaticky generovaný popis">
            <a:extLst>
              <a:ext uri="{FF2B5EF4-FFF2-40B4-BE49-F238E27FC236}">
                <a16:creationId xmlns:a16="http://schemas.microsoft.com/office/drawing/2014/main" id="{5C632FF8-C131-DA7F-C3E4-CBEADB4B31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0" y="736123"/>
            <a:ext cx="3562100" cy="5343668"/>
          </a:xfrm>
          <a:prstGeom prst="rect">
            <a:avLst/>
          </a:prstGeom>
        </p:spPr>
      </p:pic>
      <p:pic>
        <p:nvPicPr>
          <p:cNvPr id="19" name="Obrázok 18" descr="Obrázok, na ktorom je strom, vonkajšie, trávnik, pole&#10;&#10;Automaticky generovaný popis">
            <a:extLst>
              <a:ext uri="{FF2B5EF4-FFF2-40B4-BE49-F238E27FC236}">
                <a16:creationId xmlns:a16="http://schemas.microsoft.com/office/drawing/2014/main" id="{3B1A72AA-D867-2271-AD2B-B40FF29BCA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14" y="736123"/>
            <a:ext cx="3576302" cy="536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01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ECFB9D-99E9-2422-12A2-3A542BE63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710" y="2766218"/>
            <a:ext cx="6672580" cy="1325563"/>
          </a:xfrm>
        </p:spPr>
        <p:txBody>
          <a:bodyPr>
            <a:normAutofit/>
          </a:bodyPr>
          <a:lstStyle/>
          <a:p>
            <a:r>
              <a:rPr lang="sk-SK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413560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25346-E39D-9B09-DA89-9C46196EC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960" y="2211566"/>
            <a:ext cx="9144000" cy="1625600"/>
          </a:xfrm>
        </p:spPr>
        <p:txBody>
          <a:bodyPr>
            <a:normAutofit/>
          </a:bodyPr>
          <a:lstStyle/>
          <a:p>
            <a:r>
              <a:rPr lang="sk-SK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Židovské synagógy</a:t>
            </a:r>
            <a:br>
              <a:rPr lang="sk-SK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sk-SK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</a:t>
            </a:r>
            <a:r>
              <a:rPr lang="sk-SK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Josefov</a:t>
            </a:r>
            <a:endParaRPr lang="sk-SK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D2C3465B-5D03-9812-A765-18B50516FD8C}"/>
              </a:ext>
            </a:extLst>
          </p:cNvPr>
          <p:cNvSpPr txBox="1"/>
          <p:nvPr/>
        </p:nvSpPr>
        <p:spPr>
          <a:xfrm>
            <a:off x="853440" y="5429736"/>
            <a:ext cx="498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>
                <a:latin typeface="Century Gothic" panose="020B0502020202020204" pitchFamily="34" charset="0"/>
              </a:rPr>
              <a:t>Sarah</a:t>
            </a:r>
            <a:r>
              <a:rPr lang="sk-SK" sz="2000" dirty="0">
                <a:latin typeface="Century Gothic" panose="020B0502020202020204" pitchFamily="34" charset="0"/>
              </a:rPr>
              <a:t> </a:t>
            </a:r>
            <a:r>
              <a:rPr lang="sk-SK" sz="2000" dirty="0" err="1">
                <a:latin typeface="Century Gothic" panose="020B0502020202020204" pitchFamily="34" charset="0"/>
              </a:rPr>
              <a:t>Hreščáková</a:t>
            </a:r>
            <a:endParaRPr lang="sk-SK" sz="2000" dirty="0">
              <a:latin typeface="Century Gothic" panose="020B0502020202020204" pitchFamily="34" charset="0"/>
            </a:endParaRPr>
          </a:p>
          <a:p>
            <a:r>
              <a:rPr lang="sk-SK" sz="2000" dirty="0">
                <a:latin typeface="Century Gothic" panose="020B0502020202020204" pitchFamily="34" charset="0"/>
              </a:rPr>
              <a:t>III.F</a:t>
            </a:r>
          </a:p>
          <a:p>
            <a:r>
              <a:rPr lang="sk-SK" sz="2000" dirty="0">
                <a:latin typeface="Century Gothic" panose="020B0502020202020204" pitchFamily="34" charset="0"/>
              </a:rPr>
              <a:t>ERASMUS  Praha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730" y="5429736"/>
            <a:ext cx="451752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9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75B856-6141-0C91-C288-0BECCC18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5206"/>
            <a:ext cx="10515600" cy="1325563"/>
          </a:xfrm>
        </p:spPr>
        <p:txBody>
          <a:bodyPr>
            <a:normAutofit/>
          </a:bodyPr>
          <a:lstStyle/>
          <a:p>
            <a:r>
              <a:rPr lang="sk-SK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HISTÓRIA mestskej časti JOSEFOV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0231A-A7AA-645C-1F26-E65901A7C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20" y="880068"/>
            <a:ext cx="10515600" cy="67289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Pražská židovská obec má dlhú a bohatú históriu, ktorá siaha do 10. storočia.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 Vtedy Židia sídlili skôr pod Pražským hradom, v mieste dnešnej Malej Strany.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V 12. storočí sa začali usadzovať na druhej strane rieky, neďaleko od Karlovho mosta. 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Ich osada sa behom storočí rozrástla v Židovské Mesto s vlastným zastupiteľstvom, súdnictvom a rozsiahlou samosprávou, ktoré bolo od kresťanského mesta oddelené stenou. 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b="0" i="0" dirty="0">
                <a:solidFill>
                  <a:srgbClr val="111111"/>
                </a:solidFill>
                <a:effectLst/>
                <a:latin typeface="Century Gothic" panose="020B0502020202020204" pitchFamily="34" charset="0"/>
              </a:rPr>
              <a:t>Po storočia žili pražský Židia uzavretí v </a:t>
            </a:r>
            <a:r>
              <a:rPr lang="sk-SK" sz="1600" b="0" i="0" dirty="0" err="1">
                <a:solidFill>
                  <a:srgbClr val="111111"/>
                </a:solidFill>
                <a:effectLst/>
                <a:latin typeface="Century Gothic" panose="020B0502020202020204" pitchFamily="34" charset="0"/>
              </a:rPr>
              <a:t>ghette</a:t>
            </a:r>
            <a:r>
              <a:rPr lang="sk-SK" sz="1600" b="0" i="0" dirty="0">
                <a:solidFill>
                  <a:srgbClr val="111111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endParaRPr lang="sk-SK" sz="1600" b="0" i="0" dirty="0">
              <a:solidFill>
                <a:srgbClr val="111111"/>
              </a:solidFill>
              <a:effectLst/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b="0" i="0" dirty="0">
                <a:solidFill>
                  <a:srgbClr val="111111"/>
                </a:solidFill>
                <a:effectLst/>
                <a:latin typeface="Century Gothic" panose="020B0502020202020204" pitchFamily="34" charset="0"/>
              </a:rPr>
              <a:t>Svojho času to bolo najväčšie židovské sídlisko v Európe. </a:t>
            </a:r>
            <a:r>
              <a:rPr lang="sk-SK" sz="1600" dirty="0">
                <a:solidFill>
                  <a:srgbClr val="111111"/>
                </a:solidFill>
                <a:latin typeface="Century Gothic" panose="020B0502020202020204" pitchFamily="34" charset="0"/>
              </a:rPr>
              <a:t>I</a:t>
            </a:r>
            <a:r>
              <a:rPr lang="sk-SK" sz="1600" b="0" i="0" dirty="0">
                <a:solidFill>
                  <a:srgbClr val="111111"/>
                </a:solidFill>
                <a:effectLst/>
                <a:latin typeface="Century Gothic" panose="020B0502020202020204" pitchFamily="34" charset="0"/>
              </a:rPr>
              <a:t>nštitúcia </a:t>
            </a:r>
            <a:r>
              <a:rPr lang="sk-SK" sz="1600" b="0" i="0" dirty="0" err="1">
                <a:solidFill>
                  <a:srgbClr val="111111"/>
                </a:solidFill>
                <a:effectLst/>
                <a:latin typeface="Century Gothic" panose="020B0502020202020204" pitchFamily="34" charset="0"/>
              </a:rPr>
              <a:t>ghetta</a:t>
            </a:r>
            <a:r>
              <a:rPr lang="sk-SK" sz="1600" b="0" i="0" dirty="0">
                <a:solidFill>
                  <a:srgbClr val="111111"/>
                </a:solidFill>
                <a:effectLst/>
                <a:latin typeface="Century Gothic" panose="020B0502020202020204" pitchFamily="34" charset="0"/>
              </a:rPr>
              <a:t> bola zrušená v roku 1848, unikátna štvrť bola pred sto rokmi takmer celá asanovaná, ale aj malý kúsok, ktorý ostal, patrí k najvzácnejším židovským pamiatkam nášho kontinentu</a:t>
            </a:r>
            <a:endParaRPr lang="sk-SK" sz="1600" dirty="0">
              <a:latin typeface="Century Gothic" panose="020B0502020202020204" pitchFamily="34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37015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>
            <a:extLst>
              <a:ext uri="{FF2B5EF4-FFF2-40B4-BE49-F238E27FC236}">
                <a16:creationId xmlns:a16="http://schemas.microsoft.com/office/drawing/2014/main" id="{7A8BB833-41C3-5E1D-4991-D78E560E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-81004"/>
            <a:ext cx="10515600" cy="1325563"/>
          </a:xfrm>
        </p:spPr>
        <p:txBody>
          <a:bodyPr>
            <a:normAutofit/>
          </a:bodyPr>
          <a:lstStyle/>
          <a:p>
            <a:r>
              <a:rPr lang="sk-SK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KLAUSOVA SYNAGÓGA</a:t>
            </a:r>
          </a:p>
        </p:txBody>
      </p:sp>
      <p:sp>
        <p:nvSpPr>
          <p:cNvPr id="15" name="Zástupný objekt pre obsah 14">
            <a:extLst>
              <a:ext uri="{FF2B5EF4-FFF2-40B4-BE49-F238E27FC236}">
                <a16:creationId xmlns:a16="http://schemas.microsoft.com/office/drawing/2014/main" id="{45A181D4-B08E-D94C-6269-74D519B18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899840"/>
            <a:ext cx="8852366" cy="2656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Je najväčšou synagógou pražského Židovského Mesta.</a:t>
            </a:r>
          </a:p>
          <a:p>
            <a:pPr marL="0" indent="0" algn="l" fontAlgn="base">
              <a:buNone/>
            </a:pPr>
            <a:r>
              <a:rPr lang="sk-SK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P</a:t>
            </a:r>
            <a:r>
              <a:rPr lang="sk-SK" sz="1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ôsobila tu </a:t>
            </a:r>
            <a:r>
              <a:rPr lang="sk-SK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r</a:t>
            </a:r>
            <a:r>
              <a:rPr lang="sk-SK" sz="1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ada židovských významných rabínov, slúžila taktiež ako modlitebňa pražského Pohrebného bratstva.</a:t>
            </a:r>
          </a:p>
          <a:p>
            <a:pPr marL="0" indent="0" algn="l" fontAlgn="base">
              <a:buNone/>
            </a:pPr>
            <a:endParaRPr lang="sk-SK" sz="16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Na mieste, kde dnes stojí </a:t>
            </a:r>
            <a:r>
              <a:rPr lang="sk-SK" sz="1600" b="0" i="0" dirty="0" err="1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Klausova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 synagóga, nechal </a:t>
            </a:r>
            <a:r>
              <a:rPr lang="sk-SK" sz="1600" b="0" i="0" u="none" strike="noStrike" dirty="0" err="1">
                <a:effectLst/>
                <a:latin typeface="Century Gothic" panose="020B0502020202020204" pitchFamily="34" charset="0"/>
                <a:hlinkClick r:id="rId2" tooltip="Mordechaj Maise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Mordechaj</a:t>
            </a:r>
            <a:r>
              <a:rPr lang="sk-SK" sz="1600" b="0" i="0" u="none" strike="noStrike" dirty="0">
                <a:solidFill>
                  <a:srgbClr val="0563C1"/>
                </a:solidFill>
                <a:effectLst/>
                <a:latin typeface="Century Gothic" panose="020B0502020202020204" pitchFamily="34" charset="0"/>
                <a:hlinkClick r:id="rId2" tooltip="Mordechaj Maise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sz="1600" b="0" i="0" u="none" strike="noStrike" dirty="0" err="1">
                <a:effectLst/>
                <a:latin typeface="Century Gothic" panose="020B0502020202020204" pitchFamily="34" charset="0"/>
                <a:hlinkClick r:id="rId2" tooltip="Mordechaj Maise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Maisel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 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v 70. rokoch 16. storočia vystavať komplex dvoch </a:t>
            </a:r>
            <a:r>
              <a:rPr lang="sk-SK" sz="1600" b="0" i="0" strike="noStrike" dirty="0" err="1">
                <a:effectLst/>
                <a:latin typeface="Century Gothic" panose="020B0502020202020204" pitchFamily="34" charset="0"/>
              </a:rPr>
              <a:t>syagóg</a:t>
            </a:r>
            <a:r>
              <a:rPr lang="sk-SK" sz="1600" dirty="0">
                <a:solidFill>
                  <a:srgbClr val="0645AD"/>
                </a:solidFill>
                <a:latin typeface="Century Gothic" panose="020B0502020202020204" pitchFamily="34" charset="0"/>
              </a:rPr>
              <a:t>. 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Od týchto „</a:t>
            </a:r>
            <a:r>
              <a:rPr lang="sk-SK" sz="1600" b="0" i="0" dirty="0" err="1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klaus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“ (z nemeckého </a:t>
            </a:r>
            <a:r>
              <a:rPr lang="sk-SK" sz="1600" b="0" i="1" dirty="0" err="1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die</a:t>
            </a:r>
            <a:r>
              <a:rPr lang="sk-SK" sz="1600" b="0" i="1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 Klaus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, ktoré pochádza z latinského </a:t>
            </a:r>
            <a:r>
              <a:rPr lang="sk-SK" sz="1600" b="0" i="1" dirty="0" err="1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claustrum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, čo znamená „malú budovu“) získala tak </a:t>
            </a:r>
            <a:r>
              <a:rPr lang="sk-SK" sz="1600" dirty="0">
                <a:solidFill>
                  <a:srgbClr val="202122"/>
                </a:solidFill>
                <a:latin typeface="Century Gothic" panose="020B0502020202020204" pitchFamily="34" charset="0"/>
              </a:rPr>
              <a:t>synagóga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 svoje meno.</a:t>
            </a:r>
            <a:r>
              <a:rPr lang="sk-SK" sz="1600" dirty="0">
                <a:latin typeface="Century Gothic" panose="020B0502020202020204" pitchFamily="34" charset="0"/>
              </a:rPr>
              <a:t/>
            </a:r>
            <a:br>
              <a:rPr lang="sk-SK" sz="1600" dirty="0">
                <a:latin typeface="Century Gothic" panose="020B0502020202020204" pitchFamily="34" charset="0"/>
              </a:rPr>
            </a:br>
            <a:endParaRPr lang="sk-SK" sz="1600" dirty="0">
              <a:latin typeface="Century Gothic" panose="020B0502020202020204" pitchFamily="34" charset="0"/>
            </a:endParaRPr>
          </a:p>
        </p:txBody>
      </p:sp>
      <p:pic>
        <p:nvPicPr>
          <p:cNvPr id="7" name="Obrázok 6" descr="Obrázok, na ktorom je vonkajšie, budova, staré, priestor dverí&#10;&#10;Automaticky generovaný popis">
            <a:extLst>
              <a:ext uri="{FF2B5EF4-FFF2-40B4-BE49-F238E27FC236}">
                <a16:creationId xmlns:a16="http://schemas.microsoft.com/office/drawing/2014/main" id="{64D9F7FE-2C4B-EAFD-C528-93D5895E8F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0" y="387877"/>
            <a:ext cx="2382520" cy="1623412"/>
          </a:xfrm>
          <a:prstGeom prst="rect">
            <a:avLst/>
          </a:prstGeom>
        </p:spPr>
      </p:pic>
      <p:pic>
        <p:nvPicPr>
          <p:cNvPr id="11" name="Obrázok 10" descr="Obrázok, na ktorom je budova, vonkajšie, strom, ulica&#10;&#10;Automaticky generovaný popis">
            <a:extLst>
              <a:ext uri="{FF2B5EF4-FFF2-40B4-BE49-F238E27FC236}">
                <a16:creationId xmlns:a16="http://schemas.microsoft.com/office/drawing/2014/main" id="{BB64DB2C-4BAC-B779-AB37-E36CDA8A69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3201564"/>
            <a:ext cx="5317015" cy="3544676"/>
          </a:xfrm>
          <a:prstGeom prst="rect">
            <a:avLst/>
          </a:prstGeom>
        </p:spPr>
      </p:pic>
      <p:pic>
        <p:nvPicPr>
          <p:cNvPr id="13" name="Obrázok 12" descr="Obrázok, na ktorom je vonkajšie, budova, staré&#10;&#10;Automaticky generovaný popis">
            <a:extLst>
              <a:ext uri="{FF2B5EF4-FFF2-40B4-BE49-F238E27FC236}">
                <a16:creationId xmlns:a16="http://schemas.microsoft.com/office/drawing/2014/main" id="{663FAF45-EF37-4ED1-D696-162E88A977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67" y="3909178"/>
            <a:ext cx="3551257" cy="236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8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Obrázok, na ktorom je vonkajšie, obloha, budova, cesta&#10;&#10;Automaticky generovaný popis">
            <a:extLst>
              <a:ext uri="{FF2B5EF4-FFF2-40B4-BE49-F238E27FC236}">
                <a16:creationId xmlns:a16="http://schemas.microsoft.com/office/drawing/2014/main" id="{538C7006-B645-515F-92EA-A831EF2332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" r="-3" b="6674"/>
          <a:stretch/>
        </p:blipFill>
        <p:spPr>
          <a:xfrm>
            <a:off x="497841" y="1113527"/>
            <a:ext cx="3930026" cy="5362465"/>
          </a:xfrm>
          <a:prstGeom prst="rect">
            <a:avLst/>
          </a:prstGeom>
        </p:spPr>
      </p:pic>
      <p:sp>
        <p:nvSpPr>
          <p:cNvPr id="24" name="BlokTextu 23">
            <a:extLst>
              <a:ext uri="{FF2B5EF4-FFF2-40B4-BE49-F238E27FC236}">
                <a16:creationId xmlns:a16="http://schemas.microsoft.com/office/drawing/2014/main" id="{14CC0651-29E0-E62B-1133-240F9B827566}"/>
              </a:ext>
            </a:extLst>
          </p:cNvPr>
          <p:cNvSpPr txBox="1"/>
          <p:nvPr/>
        </p:nvSpPr>
        <p:spPr>
          <a:xfrm>
            <a:off x="4786366" y="2640597"/>
            <a:ext cx="71211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Je nazývaná aj ako </a:t>
            </a:r>
            <a:r>
              <a:rPr lang="sk-SK" sz="1600" b="0" i="1" dirty="0" err="1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Pinkasova</a:t>
            </a:r>
            <a:r>
              <a:rPr lang="sk-SK" sz="1600" b="0" i="1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 škola. </a:t>
            </a:r>
          </a:p>
          <a:p>
            <a:pPr algn="l"/>
            <a:r>
              <a:rPr lang="sk-SK" sz="1600" b="0" i="1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Je to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 druhá najstaršia synagóga v Židovskom</a:t>
            </a:r>
            <a:r>
              <a:rPr lang="sk-SK" sz="1600" b="0" i="0" u="none" strike="noStrike" dirty="0">
                <a:solidFill>
                  <a:srgbClr val="0563C1"/>
                </a:solidFill>
                <a:effectLst/>
                <a:latin typeface="Century Gothic" panose="020B0502020202020204" pitchFamily="34" charset="0"/>
                <a:hlinkClick r:id="rId3" tooltip="Josefov (Praha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sz="1600" b="0" i="0" u="none" strike="noStrike" dirty="0">
                <a:effectLst/>
                <a:latin typeface="Century Gothic" panose="020B0502020202020204" pitchFamily="34" charset="0"/>
              </a:rPr>
              <a:t>meste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endParaRPr lang="sk-SK" sz="1600" dirty="0">
              <a:solidFill>
                <a:srgbClr val="202122"/>
              </a:solidFill>
              <a:latin typeface="Century Gothic" panose="020B0502020202020204" pitchFamily="34" charset="0"/>
            </a:endParaRPr>
          </a:p>
          <a:p>
            <a:pPr algn="l"/>
            <a:endParaRPr lang="sk-SK" sz="1600" b="0" i="0" dirty="0">
              <a:solidFill>
                <a:srgbClr val="202122"/>
              </a:solidFill>
              <a:effectLst/>
              <a:latin typeface="Century Gothic" panose="020B0502020202020204" pitchFamily="34" charset="0"/>
            </a:endParaRPr>
          </a:p>
          <a:p>
            <a:pPr algn="l"/>
            <a:endParaRPr lang="sk-SK" sz="1600" b="0" i="0" dirty="0">
              <a:solidFill>
                <a:srgbClr val="202122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k-SK" sz="1600" b="0" i="0" dirty="0">
              <a:solidFill>
                <a:srgbClr val="202122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 Dal ju postaviť </a:t>
            </a:r>
            <a:r>
              <a:rPr lang="sk-SK" sz="1600" b="0" i="0" u="none" strike="noStrike" dirty="0" err="1">
                <a:effectLst/>
                <a:latin typeface="Century Gothic" panose="020B0502020202020204" pitchFamily="34" charset="0"/>
                <a:hlinkClick r:id="rId4" tooltip="Aharon Mešulam Horowitz (stránka neexistuje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Aharon</a:t>
            </a:r>
            <a:r>
              <a:rPr lang="sk-SK" sz="1600" b="0" i="0" u="none" strike="noStrike" dirty="0">
                <a:solidFill>
                  <a:srgbClr val="0563C1"/>
                </a:solidFill>
                <a:effectLst/>
                <a:latin typeface="Century Gothic" panose="020B0502020202020204" pitchFamily="34" charset="0"/>
                <a:hlinkClick r:id="rId4" tooltip="Aharon Mešulam Horowitz (stránka neexistuje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sz="1600" b="0" i="0" u="none" strike="noStrike" dirty="0" err="1">
                <a:effectLst/>
                <a:latin typeface="Century Gothic" panose="020B0502020202020204" pitchFamily="34" charset="0"/>
                <a:hlinkClick r:id="rId4" tooltip="Aharon Mešulam Horowitz (stránka neexistuje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Mešulam</a:t>
            </a:r>
            <a:r>
              <a:rPr lang="sk-SK" sz="1600" b="0" i="0" u="none" strike="noStrike" dirty="0">
                <a:solidFill>
                  <a:srgbClr val="0563C1"/>
                </a:solidFill>
                <a:effectLst/>
                <a:latin typeface="Century Gothic" panose="020B0502020202020204" pitchFamily="34" charset="0"/>
                <a:hlinkClick r:id="rId4" tooltip="Aharon Mešulam Horowitz (stránka neexistuje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sz="1600" b="0" i="0" u="none" strike="noStrike" dirty="0" err="1">
                <a:effectLst/>
                <a:latin typeface="Century Gothic" panose="020B0502020202020204" pitchFamily="34" charset="0"/>
                <a:hlinkClick r:id="rId4" tooltip="Aharon Mešulam Horowitz (stránka neexistuje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Horowitz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 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a neskôr v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 </a:t>
            </a:r>
            <a:r>
              <a:rPr lang="sk-SK" sz="1600" b="0" i="0" u="none" strike="noStrike" dirty="0">
                <a:effectLst/>
                <a:latin typeface="Century Gothic" panose="020B0502020202020204" pitchFamily="34" charset="0"/>
              </a:rPr>
              <a:t>16.storočí 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bola pomenovaná po </a:t>
            </a:r>
            <a:r>
              <a:rPr lang="sk-SK" sz="1600" b="0" i="0" u="none" strike="noStrike" dirty="0">
                <a:effectLst/>
                <a:latin typeface="Century Gothic" panose="020B0502020202020204" pitchFamily="34" charset="0"/>
              </a:rPr>
              <a:t>krakovskom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 rabínovi </a:t>
            </a:r>
            <a:r>
              <a:rPr lang="sk-SK" sz="1600" b="0" i="0" u="none" strike="noStrike" dirty="0" err="1">
                <a:effectLst/>
                <a:latin typeface="Century Gothic" panose="020B0502020202020204" pitchFamily="34" charset="0"/>
                <a:hlinkClick r:id="rId5" tooltip="Pinkas (stránka neexistuje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Pinkasovi</a:t>
            </a:r>
            <a:r>
              <a:rPr lang="sk-SK" sz="1600" b="0" i="0" u="none" strike="noStrike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k-SK" sz="16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950E93F6-B1AA-8390-DD4B-DE6352CCC526}"/>
              </a:ext>
            </a:extLst>
          </p:cNvPr>
          <p:cNvSpPr txBox="1"/>
          <p:nvPr/>
        </p:nvSpPr>
        <p:spPr>
          <a:xfrm>
            <a:off x="497841" y="382008"/>
            <a:ext cx="517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PINKASOVA SYNAGÓGA</a:t>
            </a:r>
          </a:p>
        </p:txBody>
      </p:sp>
    </p:spTree>
    <p:extLst>
      <p:ext uri="{BB962C8B-B14F-4D97-AF65-F5344CB8AC3E}">
        <p14:creationId xmlns:p14="http://schemas.microsoft.com/office/powerpoint/2010/main" val="3276670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65CE3C5-57CF-1DFF-1173-A39445419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5" y="667386"/>
            <a:ext cx="6985000" cy="5923280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Najprv v nej mala rodina </a:t>
            </a:r>
            <a:r>
              <a:rPr lang="sk-SK" sz="1600" b="0" i="0" dirty="0" err="1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Horowitzova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 súkromnú modlitebňu, neskôr tu boli židovské rituálne kúpele </a:t>
            </a:r>
            <a:r>
              <a:rPr lang="sk-SK" sz="1600" b="0" i="0" u="none" strike="noStrike" dirty="0" err="1">
                <a:effectLst/>
                <a:latin typeface="Century Gothic" panose="020B0502020202020204" pitchFamily="34" charset="0"/>
              </a:rPr>
              <a:t>mikve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 a potom aj verejná synagóga.</a:t>
            </a:r>
          </a:p>
          <a:p>
            <a:pPr marL="0" indent="0" algn="l">
              <a:buNone/>
            </a:pPr>
            <a:endParaRPr lang="sk-SK" sz="1600" b="0" i="0" dirty="0">
              <a:solidFill>
                <a:srgbClr val="202122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k-SK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sk-SK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sk-SK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sk-SK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sk-SK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sk-SK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sk-SK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sk-SK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sk-SK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sk-SK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sk-SK" sz="1600" b="0" i="0" dirty="0">
              <a:solidFill>
                <a:srgbClr val="202122"/>
              </a:solidFill>
              <a:effectLst/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Steny synagógy sú vnútri pokryté menami českých </a:t>
            </a:r>
            <a:r>
              <a:rPr lang="sk-SK" sz="1600" b="0" i="0" strike="noStrike" dirty="0">
                <a:effectLst/>
                <a:latin typeface="Century Gothic" panose="020B0502020202020204" pitchFamily="34" charset="0"/>
              </a:rPr>
              <a:t>židov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 (77 297 obetí), ktorí počas </a:t>
            </a:r>
            <a:r>
              <a:rPr lang="sk-SK" sz="1600" b="0" i="0" u="none" strike="noStrike" dirty="0">
                <a:effectLst/>
                <a:latin typeface="Century Gothic" panose="020B0502020202020204" pitchFamily="34" charset="0"/>
              </a:rPr>
              <a:t>2.sv.vojny 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zahynuli v </a:t>
            </a:r>
            <a:r>
              <a:rPr lang="sk-SK" sz="1600" b="0" i="0" u="none" strike="noStrike" dirty="0">
                <a:effectLst/>
                <a:latin typeface="Century Gothic" panose="020B0502020202020204" pitchFamily="34" charset="0"/>
              </a:rPr>
              <a:t>koncentračných táboroch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, transportoch alebo pochodoch smrti a nie je známe miesto ich posledného odpočinku alebo nemajú hrob. </a:t>
            </a:r>
            <a:endParaRPr lang="sk-SK" sz="1600" dirty="0">
              <a:latin typeface="Century Gothic" panose="020B0502020202020204" pitchFamily="34" charset="0"/>
            </a:endParaRPr>
          </a:p>
          <a:p>
            <a:pPr marL="0" indent="0" algn="l">
              <a:buNone/>
            </a:pPr>
            <a:endParaRPr lang="sk-SK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sk-SK" sz="1800" dirty="0"/>
          </a:p>
        </p:txBody>
      </p:sp>
      <p:pic>
        <p:nvPicPr>
          <p:cNvPr id="4" name="Obrázok 3" descr="Obrázok, na ktorom je budova, vonkajšie, obloha, dom&#10;&#10;Automaticky generovaný popis">
            <a:extLst>
              <a:ext uri="{FF2B5EF4-FFF2-40B4-BE49-F238E27FC236}">
                <a16:creationId xmlns:a16="http://schemas.microsoft.com/office/drawing/2014/main" id="{C66C1BD5-3F84-957E-C31F-D5B0162ABA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1" r="-3" b="-3"/>
          <a:stretch/>
        </p:blipFill>
        <p:spPr>
          <a:xfrm>
            <a:off x="10302672" y="667386"/>
            <a:ext cx="1523139" cy="2078299"/>
          </a:xfrm>
          <a:prstGeom prst="rect">
            <a:avLst/>
          </a:prstGeom>
        </p:spPr>
      </p:pic>
      <p:pic>
        <p:nvPicPr>
          <p:cNvPr id="5" name="Obrázok 4" descr="Obrázok, na ktorom je vonkajšie, strom, budova, spôsob&#10;&#10;Automaticky generovaný popis">
            <a:extLst>
              <a:ext uri="{FF2B5EF4-FFF2-40B4-BE49-F238E27FC236}">
                <a16:creationId xmlns:a16="http://schemas.microsoft.com/office/drawing/2014/main" id="{A5EBFB1C-88D5-1A6F-EDED-96F8AA544C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5"/>
          <a:stretch/>
        </p:blipFill>
        <p:spPr>
          <a:xfrm>
            <a:off x="7260775" y="1263888"/>
            <a:ext cx="2926080" cy="4005099"/>
          </a:xfrm>
          <a:prstGeom prst="rect">
            <a:avLst/>
          </a:prstGeom>
        </p:spPr>
      </p:pic>
      <p:pic>
        <p:nvPicPr>
          <p:cNvPr id="6" name="Obrázok 5" descr="Obrázok, na ktorom je budova, vonkajšie, staré, kamenný&#10;&#10;Automaticky generovaný popis">
            <a:extLst>
              <a:ext uri="{FF2B5EF4-FFF2-40B4-BE49-F238E27FC236}">
                <a16:creationId xmlns:a16="http://schemas.microsoft.com/office/drawing/2014/main" id="{69B9A4C9-1DCB-E2C6-06BB-574801838B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5" y="1829792"/>
            <a:ext cx="4308587" cy="287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45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B513B5-1312-44C3-D965-32D89897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70405"/>
            <a:ext cx="5257800" cy="985520"/>
          </a:xfrm>
        </p:spPr>
        <p:txBody>
          <a:bodyPr>
            <a:normAutofit/>
          </a:bodyPr>
          <a:lstStyle/>
          <a:p>
            <a:r>
              <a:rPr lang="sk-SK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ŠPANIELSKA SYNAGÓGA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96986C7-FAF2-A256-7BF3-D3DDAB497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80" y="878343"/>
            <a:ext cx="8586407" cy="6317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rgbClr val="202122"/>
                </a:solidFill>
                <a:latin typeface="Century Gothic" panose="020B0502020202020204" pitchFamily="34" charset="0"/>
              </a:rPr>
              <a:t>B</a:t>
            </a:r>
            <a:r>
              <a:rPr lang="pl-PL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udova z druhej polovice 19. storočia</a:t>
            </a:r>
          </a:p>
          <a:p>
            <a:pPr marL="0" indent="0">
              <a:buNone/>
            </a:pP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Názov synagógy je odvodený od vnútornej výzdoby, inšpirovaná španielskou </a:t>
            </a:r>
            <a:r>
              <a:rPr lang="sk-SK" sz="1600" dirty="0" err="1">
                <a:latin typeface="Century Gothic" panose="020B0502020202020204" pitchFamily="34" charset="0"/>
              </a:rPr>
              <a:t>Alhambrou</a:t>
            </a:r>
            <a:r>
              <a:rPr lang="sk-SK" sz="1400" dirty="0">
                <a:latin typeface="Century Gothic" panose="020B0502020202020204" pitchFamily="34" charset="0"/>
              </a:rPr>
              <a:t>.(stredoveký</a:t>
            </a:r>
            <a:r>
              <a:rPr lang="sk-SK" sz="1400" dirty="0">
                <a:solidFill>
                  <a:srgbClr val="202122"/>
                </a:solidFill>
                <a:latin typeface="Century Gothic" panose="020B0502020202020204" pitchFamily="34" charset="0"/>
              </a:rPr>
              <a:t> </a:t>
            </a:r>
            <a:r>
              <a:rPr lang="sk-SK" sz="1400" b="0" i="0" dirty="0">
                <a:effectLst/>
                <a:latin typeface="Century Gothic" panose="020B0502020202020204" pitchFamily="34" charset="0"/>
              </a:rPr>
              <a:t>komplex </a:t>
            </a:r>
            <a:r>
              <a:rPr lang="sk-SK" sz="1400" dirty="0">
                <a:latin typeface="Century Gothic" panose="020B0502020202020204" pitchFamily="34" charset="0"/>
              </a:rPr>
              <a:t>palácov </a:t>
            </a:r>
            <a:r>
              <a:rPr lang="sk-SK" sz="1400" b="0" i="0" dirty="0">
                <a:effectLst/>
                <a:latin typeface="Century Gothic" panose="020B0502020202020204" pitchFamily="34" charset="0"/>
              </a:rPr>
              <a:t>a </a:t>
            </a:r>
            <a:r>
              <a:rPr lang="sk-SK" sz="1400" dirty="0">
                <a:latin typeface="Century Gothic" panose="020B0502020202020204" pitchFamily="34" charset="0"/>
              </a:rPr>
              <a:t>pevností</a:t>
            </a:r>
            <a:r>
              <a:rPr lang="sk-SK" sz="1400" b="0" i="0" dirty="0">
                <a:effectLst/>
                <a:latin typeface="Century Gothic" panose="020B0502020202020204" pitchFamily="34" charset="0"/>
              </a:rPr>
              <a:t> </a:t>
            </a:r>
            <a:r>
              <a:rPr lang="sk-SK" sz="1400" dirty="0">
                <a:latin typeface="Century Gothic" panose="020B0502020202020204" pitchFamily="34" charset="0"/>
              </a:rPr>
              <a:t>maurských </a:t>
            </a:r>
            <a:r>
              <a:rPr lang="sk-SK" sz="1400" b="0" i="0" dirty="0">
                <a:effectLst/>
                <a:latin typeface="Century Gothic" panose="020B0502020202020204" pitchFamily="34" charset="0"/>
              </a:rPr>
              <a:t>panovníkov </a:t>
            </a:r>
            <a:r>
              <a:rPr lang="sk-SK" sz="1400" dirty="0">
                <a:latin typeface="Century Gothic" panose="020B0502020202020204" pitchFamily="34" charset="0"/>
              </a:rPr>
              <a:t>Granady)</a:t>
            </a: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dirty="0">
                <a:latin typeface="Century Gothic" panose="020B0502020202020204" pitchFamily="34" charset="0"/>
              </a:rPr>
              <a:t>V rokoch 1836 - 1845 pôsobil v budove pôvodnej synagógy „Stará škola“ ako </a:t>
            </a:r>
            <a:r>
              <a:rPr lang="sk-SK" sz="1600" dirty="0" err="1">
                <a:latin typeface="Century Gothic" panose="020B0502020202020204" pitchFamily="34" charset="0"/>
              </a:rPr>
              <a:t>varhaník</a:t>
            </a:r>
            <a:r>
              <a:rPr lang="sk-SK" sz="1600" dirty="0">
                <a:latin typeface="Century Gothic" panose="020B0502020202020204" pitchFamily="34" charset="0"/>
              </a:rPr>
              <a:t> František </a:t>
            </a:r>
            <a:r>
              <a:rPr lang="sk-SK" sz="1600" dirty="0" err="1">
                <a:latin typeface="Century Gothic" panose="020B0502020202020204" pitchFamily="34" charset="0"/>
              </a:rPr>
              <a:t>Škroup</a:t>
            </a:r>
            <a:r>
              <a:rPr lang="sk-SK" sz="1600" dirty="0">
                <a:latin typeface="Century Gothic" panose="020B0502020202020204" pitchFamily="34" charset="0"/>
              </a:rPr>
              <a:t>, ktorý neskôr zložil českú národnú hymnu.</a:t>
            </a:r>
          </a:p>
        </p:txBody>
      </p:sp>
      <p:pic>
        <p:nvPicPr>
          <p:cNvPr id="5" name="Obrázok 4" descr="Obrázok, na ktorom je budova, vonkajšie, obloha, staré&#10;&#10;Automaticky generovaný popis">
            <a:extLst>
              <a:ext uri="{FF2B5EF4-FFF2-40B4-BE49-F238E27FC236}">
                <a16:creationId xmlns:a16="http://schemas.microsoft.com/office/drawing/2014/main" id="{2C7228B2-CECA-2720-39BE-EE63FC5B8C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2172532"/>
            <a:ext cx="5257800" cy="3505556"/>
          </a:xfrm>
          <a:prstGeom prst="rect">
            <a:avLst/>
          </a:prstGeom>
        </p:spPr>
      </p:pic>
      <p:pic>
        <p:nvPicPr>
          <p:cNvPr id="9" name="Obrázok 8" descr="Obrázok, na ktorom je strom, vonkajšie, budova, kamenný&#10;&#10;Automaticky generovaný popis">
            <a:extLst>
              <a:ext uri="{FF2B5EF4-FFF2-40B4-BE49-F238E27FC236}">
                <a16:creationId xmlns:a16="http://schemas.microsoft.com/office/drawing/2014/main" id="{5DF0C1C9-6B1D-7664-9E35-8386FC81BF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04" y="1055925"/>
            <a:ext cx="3243525" cy="48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391D2-030F-F764-E17F-44807300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75" y="-102122"/>
            <a:ext cx="5760720" cy="1398746"/>
          </a:xfrm>
        </p:spPr>
        <p:txBody>
          <a:bodyPr>
            <a:normAutofit/>
          </a:bodyPr>
          <a:lstStyle/>
          <a:p>
            <a:r>
              <a:rPr lang="sk-SK" sz="3200" i="1" dirty="0" err="1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Maiselova</a:t>
            </a:r>
            <a:r>
              <a:rPr lang="sk-SK" sz="3200" i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synagóga </a:t>
            </a:r>
            <a:endParaRPr lang="sk-SK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B17D8A3-A1D3-091A-DE1A-C4267202D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109" y="2397487"/>
            <a:ext cx="489712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Je to </a:t>
            </a:r>
            <a:r>
              <a:rPr lang="sk-SK" sz="1600" dirty="0">
                <a:latin typeface="Century Gothic" panose="020B0502020202020204" pitchFamily="34" charset="0"/>
              </a:rPr>
              <a:t>synagóga</a:t>
            </a:r>
            <a:r>
              <a:rPr lang="sk-SK" sz="1600" dirty="0">
                <a:solidFill>
                  <a:srgbClr val="202122"/>
                </a:solidFill>
                <a:latin typeface="Century Gothic" panose="020B0502020202020204" pitchFamily="34" charset="0"/>
              </a:rPr>
              <a:t> nachádzajúca sa 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na </a:t>
            </a:r>
            <a:r>
              <a:rPr lang="sk-SK" sz="1600" b="0" i="0" dirty="0" err="1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Maiselovej</a:t>
            </a:r>
            <a:r>
              <a:rPr lang="sk-SK" sz="1600" b="0" i="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 ulici, ktorú založil prímas židovskej obce </a:t>
            </a:r>
            <a:r>
              <a:rPr lang="sk-SK" sz="1600" dirty="0" err="1">
                <a:latin typeface="Century Gothic" panose="020B0502020202020204" pitchFamily="34" charset="0"/>
              </a:rPr>
              <a:t>Mordechaj</a:t>
            </a:r>
            <a:r>
              <a:rPr lang="sk-SK" sz="1600" dirty="0">
                <a:solidFill>
                  <a:srgbClr val="BA0000"/>
                </a:solidFill>
                <a:latin typeface="Century Gothic" panose="020B0502020202020204" pitchFamily="34" charset="0"/>
              </a:rPr>
              <a:t> </a:t>
            </a:r>
            <a:r>
              <a:rPr lang="sk-SK" sz="1600" dirty="0" err="1">
                <a:latin typeface="Century Gothic" panose="020B0502020202020204" pitchFamily="34" charset="0"/>
              </a:rPr>
              <a:t>Maisel</a:t>
            </a:r>
            <a:r>
              <a:rPr lang="sk-SK" sz="1600" dirty="0">
                <a:latin typeface="Century Gothic" panose="020B0502020202020204" pitchFamily="34" charset="0"/>
              </a:rPr>
              <a:t> 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ako rodinnú synagógu v roku </a:t>
            </a:r>
            <a:r>
              <a:rPr lang="sk-SK" sz="1600" dirty="0">
                <a:latin typeface="Century Gothic" panose="020B0502020202020204" pitchFamily="34" charset="0"/>
              </a:rPr>
              <a:t>1590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. </a:t>
            </a:r>
          </a:p>
          <a:p>
            <a:pPr marL="0" indent="0" algn="just">
              <a:buNone/>
            </a:pPr>
            <a:endParaRPr lang="sk-SK" sz="16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sk-SK" sz="1600" b="0" i="0" dirty="0">
              <a:effectLst/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k-SK" sz="1600" b="0" i="0" dirty="0">
                <a:effectLst/>
                <a:latin typeface="Century Gothic" panose="020B0502020202020204" pitchFamily="34" charset="0"/>
              </a:rPr>
              <a:t>Potom, ako financoval </a:t>
            </a:r>
            <a:r>
              <a:rPr lang="sk-SK" sz="1600" dirty="0">
                <a:latin typeface="Century Gothic" panose="020B0502020202020204" pitchFamily="34" charset="0"/>
              </a:rPr>
              <a:t>Vysokú synagógu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 (</a:t>
            </a:r>
            <a:r>
              <a:rPr lang="sk-SK" sz="1600" dirty="0">
                <a:latin typeface="Century Gothic" panose="020B0502020202020204" pitchFamily="34" charset="0"/>
              </a:rPr>
              <a:t>1564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, spoločne so Židovskou radnicou) vystaval túto synagógu pre seba.</a:t>
            </a:r>
          </a:p>
        </p:txBody>
      </p:sp>
      <p:pic>
        <p:nvPicPr>
          <p:cNvPr id="5" name="Obrázok 4" descr="Obrázok, na ktorom je budova, vonkajšie, tehla, kamenný&#10;&#10;Automaticky generovaný popis">
            <a:extLst>
              <a:ext uri="{FF2B5EF4-FFF2-40B4-BE49-F238E27FC236}">
                <a16:creationId xmlns:a16="http://schemas.microsoft.com/office/drawing/2014/main" id="{86C28617-593A-E218-FE8E-46B75BA76E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66" y="1617503"/>
            <a:ext cx="2798552" cy="4198620"/>
          </a:xfrm>
          <a:prstGeom prst="rect">
            <a:avLst/>
          </a:prstGeom>
        </p:spPr>
      </p:pic>
      <p:pic>
        <p:nvPicPr>
          <p:cNvPr id="9" name="Obrázok 8" descr="Obrázok, na ktorom je obloha, budova, vonkajšie, vládna budova&#10;&#10;Automaticky generovaný popis">
            <a:extLst>
              <a:ext uri="{FF2B5EF4-FFF2-40B4-BE49-F238E27FC236}">
                <a16:creationId xmlns:a16="http://schemas.microsoft.com/office/drawing/2014/main" id="{76CF307B-95BA-F3C8-2CB5-A0FA83E8BC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5" y="1030242"/>
            <a:ext cx="3581400" cy="53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40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591937F-53FE-2DDD-C3D4-303D1D58B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07" y="570389"/>
            <a:ext cx="7247173" cy="3392011"/>
          </a:xfrm>
        </p:spPr>
        <p:txBody>
          <a:bodyPr/>
          <a:lstStyle/>
          <a:p>
            <a:pPr marL="0" indent="0">
              <a:buNone/>
            </a:pPr>
            <a:r>
              <a:rPr lang="sk-SK" sz="1600" b="0" i="0" dirty="0">
                <a:effectLst/>
                <a:latin typeface="Century Gothic" panose="020B0502020202020204" pitchFamily="34" charset="0"/>
              </a:rPr>
              <a:t>Požiar v roku </a:t>
            </a:r>
            <a:r>
              <a:rPr lang="sk-SK" sz="1600" dirty="0">
                <a:latin typeface="Century Gothic" panose="020B0502020202020204" pitchFamily="34" charset="0"/>
              </a:rPr>
              <a:t>1689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 synagógu značne poškodil, následne však bola zrekonštruovaná. Posledná rekonštrukcia pochádza zo začiatku </a:t>
            </a:r>
            <a:r>
              <a:rPr lang="sk-SK" sz="1600" dirty="0">
                <a:latin typeface="Century Gothic" panose="020B0502020202020204" pitchFamily="34" charset="0"/>
              </a:rPr>
              <a:t>19. storočia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r>
              <a:rPr lang="sk-SK" sz="1600" b="0" i="0" dirty="0">
                <a:effectLst/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sk-SK" sz="1600" b="0" i="0" dirty="0">
                <a:effectLst/>
                <a:latin typeface="Century Gothic" panose="020B0502020202020204" pitchFamily="34" charset="0"/>
              </a:rPr>
              <a:t>V súčasnosti je súčasťou </a:t>
            </a:r>
            <a:r>
              <a:rPr lang="sk-SK" sz="1600" dirty="0" err="1">
                <a:latin typeface="Century Gothic" panose="020B0502020202020204" pitchFamily="34" charset="0"/>
              </a:rPr>
              <a:t>Židovskéh</a:t>
            </a:r>
            <a:r>
              <a:rPr lang="sk-SK" sz="1600" dirty="0">
                <a:latin typeface="Century Gothic" panose="020B0502020202020204" pitchFamily="34" charset="0"/>
              </a:rPr>
              <a:t> múzea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. Vnútri sa nachádza expozícia o dejinách </a:t>
            </a:r>
            <a:r>
              <a:rPr lang="sk-SK" sz="1600" dirty="0">
                <a:latin typeface="Century Gothic" panose="020B0502020202020204" pitchFamily="34" charset="0"/>
              </a:rPr>
              <a:t>Židov</a:t>
            </a:r>
            <a:r>
              <a:rPr lang="sk-SK" sz="1600" b="0" i="0" dirty="0">
                <a:effectLst/>
                <a:latin typeface="Century Gothic" panose="020B0502020202020204" pitchFamily="34" charset="0"/>
              </a:rPr>
              <a:t> v Čechách a na Morave.</a:t>
            </a:r>
            <a:endParaRPr lang="sk-SK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 descr="Obrázok, na ktorom je vonkajšie, veža&#10;&#10;Automaticky generovaný popis">
            <a:extLst>
              <a:ext uri="{FF2B5EF4-FFF2-40B4-BE49-F238E27FC236}">
                <a16:creationId xmlns:a16="http://schemas.microsoft.com/office/drawing/2014/main" id="{53B403DD-8E2E-5825-B59A-70B5235D0F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7" y="2613978"/>
            <a:ext cx="5511041" cy="3673633"/>
          </a:xfrm>
          <a:prstGeom prst="rect">
            <a:avLst/>
          </a:prstGeom>
        </p:spPr>
      </p:pic>
      <p:pic>
        <p:nvPicPr>
          <p:cNvPr id="7" name="Obrázok 6" descr="Obrázok, na ktorom je budova, obloha, vonkajšie, kostol&#10;&#10;Automaticky generovaný popis">
            <a:extLst>
              <a:ext uri="{FF2B5EF4-FFF2-40B4-BE49-F238E27FC236}">
                <a16:creationId xmlns:a16="http://schemas.microsoft.com/office/drawing/2014/main" id="{0D18D2CA-C099-B6F2-CD7A-778533B1A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0" y="933734"/>
            <a:ext cx="3569253" cy="53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89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 dreva">
  <a:themeElements>
    <a:clrScheme name="Typ dreva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Typ dreva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yp drev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Typ dreva</Template>
  <TotalTime>186</TotalTime>
  <Words>476</Words>
  <Application>Microsoft Office PowerPoint</Application>
  <PresentationFormat>Širokouhlá</PresentationFormat>
  <Paragraphs>92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Century Gothic</vt:lpstr>
      <vt:lpstr>Franklin Gothic Book</vt:lpstr>
      <vt:lpstr>Wingdings</vt:lpstr>
      <vt:lpstr>Typ dreva</vt:lpstr>
      <vt:lpstr>Prezentácia výstupov z mobility v Česku</vt:lpstr>
      <vt:lpstr>Židovské synagógy          Josefov</vt:lpstr>
      <vt:lpstr>HISTÓRIA mestskej časti JOSEFOV</vt:lpstr>
      <vt:lpstr>KLAUSOVA SYNAGÓGA</vt:lpstr>
      <vt:lpstr>Prezentácia programu PowerPoint</vt:lpstr>
      <vt:lpstr>Prezentácia programu PowerPoint</vt:lpstr>
      <vt:lpstr>ŠPANIELSKA SYNAGÓGA</vt:lpstr>
      <vt:lpstr>Maiselova synagóga </vt:lpstr>
      <vt:lpstr>Prezentácia programu PowerPoint</vt:lpstr>
      <vt:lpstr>STARONOVÁ SYNAGÓGA</vt:lpstr>
      <vt:lpstr>Prezentácia programu PowerPoint</vt:lpstr>
      <vt:lpstr>SOCHA MOJŽIŠA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Židovské synagógy</dc:title>
  <dc:creator>sarahrescakova@gmail.com</dc:creator>
  <cp:lastModifiedBy>Zástupkyňa</cp:lastModifiedBy>
  <cp:revision>3</cp:revision>
  <dcterms:created xsi:type="dcterms:W3CDTF">2022-06-22T17:11:49Z</dcterms:created>
  <dcterms:modified xsi:type="dcterms:W3CDTF">2022-09-06T06:50:06Z</dcterms:modified>
</cp:coreProperties>
</file>